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1" r:id="rId2"/>
    <p:sldMasterId id="2147483744" r:id="rId3"/>
    <p:sldMasterId id="2147483758" r:id="rId4"/>
    <p:sldMasterId id="2147483760" r:id="rId5"/>
    <p:sldMasterId id="2147483684" r:id="rId6"/>
    <p:sldMasterId id="2147483753" r:id="rId7"/>
    <p:sldMasterId id="2147483762" r:id="rId8"/>
  </p:sldMasterIdLst>
  <p:notesMasterIdLst>
    <p:notesMasterId r:id="rId40"/>
  </p:notesMasterIdLst>
  <p:handoutMasterIdLst>
    <p:handoutMasterId r:id="rId41"/>
  </p:handoutMasterIdLst>
  <p:sldIdLst>
    <p:sldId id="292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297" r:id="rId17"/>
    <p:sldId id="300" r:id="rId18"/>
    <p:sldId id="299" r:id="rId19"/>
    <p:sldId id="298" r:id="rId20"/>
    <p:sldId id="324" r:id="rId21"/>
    <p:sldId id="325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35" r:id="rId35"/>
    <p:sldId id="334" r:id="rId36"/>
    <p:sldId id="336" r:id="rId37"/>
    <p:sldId id="316" r:id="rId38"/>
    <p:sldId id="2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070A34FD-D087-7E40-B0DC-8F64E45F59DD}">
          <p14:sldIdLst>
            <p14:sldId id="292"/>
          </p14:sldIdLst>
        </p14:section>
        <p14:section name="Interior Slides" id="{62F1DD20-F6F9-DF46-9D5C-BFB97DE3D243}">
          <p14:sldIdLst>
            <p14:sldId id="327"/>
            <p14:sldId id="328"/>
            <p14:sldId id="329"/>
            <p14:sldId id="330"/>
            <p14:sldId id="331"/>
            <p14:sldId id="332"/>
            <p14:sldId id="333"/>
            <p14:sldId id="297"/>
            <p14:sldId id="300"/>
            <p14:sldId id="299"/>
            <p14:sldId id="298"/>
            <p14:sldId id="324"/>
            <p14:sldId id="325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35"/>
            <p14:sldId id="334"/>
            <p14:sldId id="336"/>
            <p14:sldId id="316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B"/>
    <a:srgbClr val="2FAFDF"/>
    <a:srgbClr val="77BE32"/>
    <a:srgbClr val="E169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0" autoAdjust="0"/>
    <p:restoredTop sz="94677" autoAdjust="0"/>
  </p:normalViewPr>
  <p:slideViewPr>
    <p:cSldViewPr snapToGrid="0">
      <p:cViewPr varScale="1">
        <p:scale>
          <a:sx n="112" d="100"/>
          <a:sy n="112" d="100"/>
        </p:scale>
        <p:origin x="840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E6CFB-71D5-2C44-8C82-9CD1B114FFCB}" type="datetimeFigureOut">
              <a:rPr lang="en-US" smtClean="0"/>
              <a:t>3/29/18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FDB4B-D478-5841-85F9-C24160D5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051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26911-116A-4C94-9E48-9CA072FA2479}" type="datetimeFigureOut">
              <a:rPr lang="en-US"/>
              <a:t>3/29/18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F3CF7-2494-4F11-B8CE-E0616BB021C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94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0825" indent="-288779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5116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7162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79208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1255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3301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65347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27394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43698920-6830-48CF-8D36-378C0E2C6F3E}" type="slidenum">
              <a:rPr lang="en-US" altLang="en-US">
                <a:latin typeface="Arial Unicode MS" pitchFamily="34" charset="-128"/>
              </a:rPr>
              <a:pPr/>
              <a:t>4</a:t>
            </a:fld>
            <a:endParaRPr lang="en-US" altLang="en-US">
              <a:latin typeface="Arial Unicode MS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8" y="4461453"/>
            <a:ext cx="5207840" cy="4222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157" tIns="45579" rIns="91157" bIns="45579"/>
          <a:lstStyle/>
          <a:p>
            <a:pPr marL="231023" indent="-231023"/>
            <a:endParaRPr lang="en-US" altLang="en-US">
              <a:latin typeface="Arial Unicode MS" pitchFamily="34" charset="-128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904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0825" indent="-288779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5116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7162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79208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1255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3301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65347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27394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43698920-6830-48CF-8D36-378C0E2C6F3E}" type="slidenum">
              <a:rPr lang="en-US" altLang="en-US">
                <a:latin typeface="Arial Unicode MS" pitchFamily="34" charset="-128"/>
              </a:rPr>
              <a:pPr/>
              <a:t>5</a:t>
            </a:fld>
            <a:endParaRPr lang="en-US" altLang="en-US">
              <a:latin typeface="Arial Unicode MS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8" y="4461453"/>
            <a:ext cx="5207840" cy="4222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157" tIns="45579" rIns="91157" bIns="45579"/>
          <a:lstStyle/>
          <a:p>
            <a:pPr marL="231023" indent="-231023"/>
            <a:endParaRPr lang="en-US" altLang="en-US">
              <a:latin typeface="Arial Unicode MS" pitchFamily="34" charset="-128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100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0825" indent="-288779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5116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7162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79208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1255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3301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65347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27394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43698920-6830-48CF-8D36-378C0E2C6F3E}" type="slidenum">
              <a:rPr lang="en-US" altLang="en-US">
                <a:latin typeface="Arial Unicode MS" pitchFamily="34" charset="-128"/>
              </a:rPr>
              <a:pPr/>
              <a:t>7</a:t>
            </a:fld>
            <a:endParaRPr lang="en-US" altLang="en-US">
              <a:latin typeface="Arial Unicode MS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8" y="4461453"/>
            <a:ext cx="5207840" cy="4222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157" tIns="45579" rIns="91157" bIns="45579"/>
          <a:lstStyle/>
          <a:p>
            <a:pPr marL="231023" indent="-231023"/>
            <a:endParaRPr lang="en-US" altLang="en-US">
              <a:latin typeface="Arial Unicode MS" pitchFamily="34" charset="-128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0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0825" indent="-288779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5116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7162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79208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1255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3301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65347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27394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43698920-6830-48CF-8D36-378C0E2C6F3E}" type="slidenum">
              <a:rPr lang="en-US" altLang="en-US">
                <a:latin typeface="Arial Unicode MS" pitchFamily="34" charset="-128"/>
              </a:rPr>
              <a:pPr/>
              <a:t>8</a:t>
            </a:fld>
            <a:endParaRPr lang="en-US" altLang="en-US">
              <a:latin typeface="Arial Unicode MS" pitchFamily="34" charset="-128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8" y="4461453"/>
            <a:ext cx="5207840" cy="4222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157" tIns="45579" rIns="91157" bIns="45579"/>
          <a:lstStyle/>
          <a:p>
            <a:pPr marL="231023" indent="-231023"/>
            <a:endParaRPr lang="en-US" altLang="en-US">
              <a:latin typeface="Arial Unicode MS" pitchFamily="34" charset="-128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76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50825" indent="-288779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55116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17162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79208" indent="-231023" defTabSz="941741"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41255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03301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65347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927394" indent="-231023" defTabSz="94174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FED8BE83-27AB-4410-8874-CF611C2EEDBC}" type="slidenum">
              <a:rPr lang="en-US" altLang="en-US">
                <a:latin typeface="Arial Unicode MS" pitchFamily="34" charset="-128"/>
              </a:rPr>
              <a:pPr/>
              <a:t>10</a:t>
            </a:fld>
            <a:endParaRPr lang="en-US" altLang="en-US">
              <a:latin typeface="Arial Unicode MS" pitchFamily="34" charset="-128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318" y="4461453"/>
            <a:ext cx="5207840" cy="4222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157" tIns="45579" rIns="91157" bIns="45579"/>
          <a:lstStyle/>
          <a:p>
            <a:pPr marL="231023" indent="-231023"/>
            <a:endParaRPr lang="en-US" altLang="en-US">
              <a:latin typeface="Arial Unicode MS" pitchFamily="34" charset="-128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614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include this slide at the end of your presentation!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FF3CF7-2494-4F11-B8CE-E0616BB021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67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295" y="229387"/>
            <a:ext cx="8702271" cy="1157672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28 – Arial Bold (Orange #e97e23)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33" y="1554174"/>
            <a:ext cx="11359992" cy="4900413"/>
          </a:xfrm>
        </p:spPr>
        <p:txBody>
          <a:bodyPr/>
          <a:lstStyle>
            <a:lvl1pPr>
              <a:defRPr sz="2400">
                <a:latin typeface=""/>
              </a:defRPr>
            </a:lvl1pPr>
            <a:lvl2pPr>
              <a:defRPr sz="2200" baseline="0">
                <a:latin typeface=""/>
              </a:defRPr>
            </a:lvl2pPr>
            <a:lvl3pPr>
              <a:defRPr>
                <a:latin typeface=""/>
              </a:defRPr>
            </a:lvl3pPr>
            <a:lvl4pPr>
              <a:defRPr sz="2000">
                <a:latin typeface=""/>
              </a:defRPr>
            </a:lvl4pPr>
            <a:lvl5pPr>
              <a:defRPr>
                <a:latin typeface=""/>
              </a:defRPr>
            </a:lvl5pPr>
          </a:lstStyle>
          <a:p>
            <a:pPr lvl="0"/>
            <a:r>
              <a:rPr lang="en-US" dirty="0"/>
              <a:t>Copy 24– Arial (Black #000000)</a:t>
            </a:r>
          </a:p>
          <a:p>
            <a:pPr lvl="1"/>
            <a:r>
              <a:rPr lang="en-US" dirty="0"/>
              <a:t>Second level - 22</a:t>
            </a:r>
          </a:p>
          <a:p>
            <a:pPr lvl="2"/>
            <a:r>
              <a:rPr lang="en-US" dirty="0"/>
              <a:t>Third level - 20</a:t>
            </a:r>
          </a:p>
          <a:p>
            <a:pPr lvl="3"/>
            <a:r>
              <a:rPr lang="en-US" dirty="0"/>
              <a:t>Fourth level - 20</a:t>
            </a:r>
          </a:p>
          <a:p>
            <a:pPr lvl="4"/>
            <a:r>
              <a:rPr lang="en-US" dirty="0"/>
              <a:t>Fifth level - 18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8780" y="6504247"/>
            <a:ext cx="8890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489" y="2723982"/>
            <a:ext cx="11563288" cy="2723981"/>
          </a:xfrm>
        </p:spPr>
        <p:txBody>
          <a:bodyPr>
            <a:no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/>
              <a:t>TITLE 32 – ARIAL BOLD CAPS (white #</a:t>
            </a:r>
            <a:r>
              <a:rPr lang="en-US" dirty="0" err="1"/>
              <a:t>ffffff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510" y="6438130"/>
            <a:ext cx="1039447" cy="365125"/>
          </a:xfrm>
        </p:spPr>
        <p:txBody>
          <a:bodyPr/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fld id="{DFEDF2DC-C1F0-9140-9B7C-5FE56D0D3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3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5756" y="329232"/>
            <a:ext cx="11548149" cy="4836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5755" y="5363594"/>
            <a:ext cx="11524630" cy="938828"/>
          </a:xfrm>
        </p:spPr>
        <p:txBody>
          <a:bodyPr/>
          <a:lstStyle>
            <a:lvl1pPr marL="0" indent="0" algn="ctr">
              <a:buNone/>
              <a:defRPr sz="1400" b="1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14 – Arial Bold (#</a:t>
            </a:r>
            <a:r>
              <a:rPr lang="en-US" dirty="0" err="1"/>
              <a:t>ffffff</a:t>
            </a:r>
            <a:r>
              <a:rPr lang="en-US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0360" y="650958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49AC7B85-980D-F849-A463-268A4B354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86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749" y="240831"/>
            <a:ext cx="8822855" cy="112951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>
                <a:solidFill>
                  <a:srgbClr val="E1691B"/>
                </a:solidFill>
                <a:latin typeface=""/>
              </a:defRPr>
            </a:lvl1pPr>
          </a:lstStyle>
          <a:p>
            <a:r>
              <a:rPr lang="en-US" dirty="0"/>
              <a:t>Title 28 – Arial Bold (Orange #e97e23)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7749" y="1587597"/>
            <a:ext cx="11362768" cy="48463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Copy 24 – Arial (Black #000000)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7100" y="6501730"/>
            <a:ext cx="1036918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F0B4698B-FD21-FB42-8997-CBA881F0D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83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3354" y="235010"/>
            <a:ext cx="8817250" cy="113533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28 – Arial Bold (Orange #e97e23)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3355" y="1585513"/>
            <a:ext cx="11373872" cy="486791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/>
              <a:buChar char="•"/>
              <a:defRPr sz="2400"/>
            </a:lvl1pPr>
            <a:lvl2pPr marL="742950" indent="-285750" algn="l">
              <a:buFont typeface="Arial"/>
              <a:buChar char="•"/>
              <a:defRPr sz="2200"/>
            </a:lvl2pPr>
            <a:lvl3pPr marL="1143000" indent="-228600" algn="l">
              <a:buFont typeface="Arial"/>
              <a:buChar char="•"/>
              <a:defRPr sz="2000"/>
            </a:lvl3pPr>
            <a:lvl4pPr marL="1600200" indent="-228600" algn="l">
              <a:buFont typeface="Arial"/>
              <a:buChar char="•"/>
              <a:defRPr sz="2000"/>
            </a:lvl4pPr>
            <a:lvl5pPr marL="2057400" indent="-228600" algn="l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Copy 24 – Arial (Black #000000)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87100" y="6485018"/>
            <a:ext cx="1036918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F0B4698B-FD21-FB42-8997-CBA881F0D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48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879" y="1219944"/>
            <a:ext cx="11346057" cy="51471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32 – Arial Bold (Orange #e97e23)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87100" y="6485018"/>
            <a:ext cx="1036918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F0B4698B-FD21-FB42-8997-CBA881F0DB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62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059" y="1235854"/>
            <a:ext cx="11618993" cy="24692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32 – Arial Bold (Orange #e97e23)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9059" y="3833191"/>
            <a:ext cx="11629788" cy="25018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Copy 22 – Arial (Black #000000)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2319" y="650958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FCB66DF4-E379-7C4A-B261-863FA350A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3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295" y="229387"/>
            <a:ext cx="8702271" cy="1157672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28 – Arial Bold (Orange #e97e23)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33" y="1554174"/>
            <a:ext cx="11359992" cy="4900413"/>
          </a:xfrm>
        </p:spPr>
        <p:txBody>
          <a:bodyPr/>
          <a:lstStyle>
            <a:lvl1pPr marL="0" indent="0">
              <a:buFontTx/>
              <a:buNone/>
              <a:defRPr sz="2400">
                <a:latin typeface=""/>
              </a:defRPr>
            </a:lvl1pPr>
            <a:lvl2pPr marL="457200" indent="0">
              <a:buFontTx/>
              <a:buNone/>
              <a:defRPr sz="2200" baseline="0">
                <a:latin typeface=""/>
              </a:defRPr>
            </a:lvl2pPr>
            <a:lvl3pPr marL="914400" indent="0">
              <a:buFontTx/>
              <a:buNone/>
              <a:defRPr>
                <a:latin typeface=""/>
              </a:defRPr>
            </a:lvl3pPr>
            <a:lvl4pPr marL="1371600" indent="0">
              <a:buFontTx/>
              <a:buNone/>
              <a:defRPr sz="2000">
                <a:latin typeface=""/>
              </a:defRPr>
            </a:lvl4pPr>
            <a:lvl5pPr marL="1828800" indent="0">
              <a:buFontTx/>
              <a:buNone/>
              <a:defRPr>
                <a:latin typeface=""/>
              </a:defRPr>
            </a:lvl5pPr>
          </a:lstStyle>
          <a:p>
            <a:pPr lvl="0"/>
            <a:r>
              <a:rPr lang="en-US" dirty="0"/>
              <a:t>Copy 24– Arial (Black #000000)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8780" y="6504247"/>
            <a:ext cx="8890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18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295" y="229387"/>
            <a:ext cx="8702271" cy="1157672"/>
          </a:xfrm>
        </p:spPr>
        <p:txBody>
          <a:bodyPr>
            <a:normAutofit/>
          </a:bodyPr>
          <a:lstStyle>
            <a:lvl1pPr>
              <a:defRPr sz="28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28 – Arial Bold (Orange #e97e23)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8780" y="6504247"/>
            <a:ext cx="8890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2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706" y="1222858"/>
            <a:ext cx="11501679" cy="5186907"/>
          </a:xfrm>
        </p:spPr>
        <p:txBody>
          <a:bodyPr anchor="b">
            <a:normAutofit/>
          </a:bodyPr>
          <a:lstStyle>
            <a:lvl1pPr algn="ctr">
              <a:defRPr sz="3200" b="1" i="0" baseline="0">
                <a:solidFill>
                  <a:srgbClr val="E1691B"/>
                </a:solidFill>
                <a:latin typeface=""/>
              </a:defRPr>
            </a:lvl1pPr>
          </a:lstStyle>
          <a:p>
            <a:r>
              <a:rPr lang="en-US" dirty="0"/>
              <a:t>Title 32 – Arial Bold (Orange #e97e23)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35490" y="6504247"/>
            <a:ext cx="8890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rgbClr val="000000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9059" y="1235854"/>
            <a:ext cx="11618993" cy="246923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baseline="0">
                <a:solidFill>
                  <a:srgbClr val="E1691B"/>
                </a:solidFill>
              </a:defRPr>
            </a:lvl1pPr>
          </a:lstStyle>
          <a:p>
            <a:r>
              <a:rPr lang="en-US" dirty="0"/>
              <a:t>Title 32 – Arial Bold (Orange #e97e23)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9059" y="3833191"/>
            <a:ext cx="11629788" cy="25018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Copy 22 – Arial (Black #000000)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72319" y="6509587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FCB66DF4-E379-7C4A-B261-863FA350A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98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56041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85772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489" y="2723982"/>
            <a:ext cx="11563288" cy="2723981"/>
          </a:xfrm>
        </p:spPr>
        <p:txBody>
          <a:bodyPr>
            <a:no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/>
              <a:t>TITLE 32 – ARIAL BOLD CAPS (white #</a:t>
            </a:r>
            <a:r>
              <a:rPr lang="en-US" dirty="0" err="1"/>
              <a:t>ffffff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510" y="6438130"/>
            <a:ext cx="1039447" cy="365125"/>
          </a:xfrm>
        </p:spPr>
        <p:txBody>
          <a:bodyPr/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fld id="{DFEDF2DC-C1F0-9140-9B7C-5FE56D0D3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33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7489" y="2723982"/>
            <a:ext cx="11563288" cy="2723981"/>
          </a:xfrm>
        </p:spPr>
        <p:txBody>
          <a:bodyPr>
            <a:noAutofit/>
          </a:bodyPr>
          <a:lstStyle>
            <a:lvl1pPr>
              <a:defRPr sz="3200" b="1" i="0" cap="all" baseline="0"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/>
              <a:t>TITLE 32 – ARIAL BOLD CAPS (white #</a:t>
            </a:r>
            <a:r>
              <a:rPr lang="en-US" dirty="0" err="1"/>
              <a:t>ffffff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57510" y="6438130"/>
            <a:ext cx="1039447" cy="365125"/>
          </a:xfrm>
        </p:spPr>
        <p:txBody>
          <a:bodyPr/>
          <a:lstStyle>
            <a:lvl1pPr>
              <a:defRPr sz="800" b="1">
                <a:solidFill>
                  <a:srgbClr val="FFFFFF"/>
                </a:solidFill>
              </a:defRPr>
            </a:lvl1pPr>
          </a:lstStyle>
          <a:p>
            <a:fld id="{DFEDF2DC-C1F0-9140-9B7C-5FE56D0D37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2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Relationship Id="rId3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4.xml"/><Relationship Id="rId3" Type="http://schemas.openxmlformats.org/officeDocument/2006/relationships/image" Target="../media/image3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5.xml"/><Relationship Id="rId3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6.xml"/><Relationship Id="rId3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7.xml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8.xml"/><Relationship Id="rId3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2" y="-1588"/>
            <a:ext cx="12195692" cy="686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57" r:id="rId2"/>
    <p:sldLayoutId id="2147483764" r:id="rId3"/>
    <p:sldLayoutId id="214748366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13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5" r:id="rId2"/>
    <p:sldLayoutId id="2147483766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C6738-0DF8-E64B-8630-BF996FE1811D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F2DC-C1F0-9140-9B7C-5FE56D0D37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1" y="1782"/>
            <a:ext cx="12217047" cy="68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C6738-0DF8-E64B-8630-BF996FE1811D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F2DC-C1F0-9140-9B7C-5FE56D0D37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" y="1782"/>
            <a:ext cx="12217045" cy="687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1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C6738-0DF8-E64B-8630-BF996FE1811D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DF2DC-C1F0-9140-9B7C-5FE56D0D371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" y="1782"/>
            <a:ext cx="12217045" cy="68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2779-0DD6-984B-A04F-69D50B48728F}" type="datetime1">
              <a:rPr lang="en-US" smtClean="0"/>
              <a:t>3/29/18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3" y="1782"/>
            <a:ext cx="12217052" cy="687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95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29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tiff"/><Relationship Id="rId3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5.png"/><Relationship Id="rId5" Type="http://schemas.openxmlformats.org/officeDocument/2006/relationships/hyperlink" Target="http://www.share.org/evaluation" TargetMode="Externa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en-US" dirty="0"/>
              <a:t>A Successful Approach to Off-Hosting </a:t>
            </a:r>
            <a:br>
              <a:rPr lang="en-US" dirty="0"/>
            </a:br>
            <a:r>
              <a:rPr lang="en-US" dirty="0"/>
              <a:t>SAS/MXG Processing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Session #</a:t>
            </a:r>
            <a:r>
              <a:rPr lang="en-US" cap="all" dirty="0"/>
              <a:t>22526</a:t>
            </a:r>
            <a:endParaRPr lang="en-US" dirty="0"/>
          </a:p>
        </p:txBody>
      </p:sp>
      <p:sp>
        <p:nvSpPr>
          <p:cNvPr id="8908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/>
              <a:t>Colleen Gordon</a:t>
            </a:r>
            <a:r>
              <a:rPr lang="en-US" altLang="en-US" dirty="0"/>
              <a:t>, </a:t>
            </a:r>
            <a:r>
              <a:rPr lang="en-US" altLang="en-US" i="1" dirty="0"/>
              <a:t>Luminex Software</a:t>
            </a:r>
            <a:endParaRPr lang="en-US" altLang="en-US" b="1" dirty="0"/>
          </a:p>
          <a:p>
            <a:r>
              <a:rPr lang="en-US" altLang="en-US" b="1" dirty="0"/>
              <a:t>Paul Massengill</a:t>
            </a:r>
            <a:r>
              <a:rPr lang="en-US" altLang="en-US" dirty="0"/>
              <a:t>, </a:t>
            </a:r>
            <a:r>
              <a:rPr lang="en-US" altLang="en-US" i="1" dirty="0"/>
              <a:t>Luminex Software</a:t>
            </a:r>
          </a:p>
          <a:p>
            <a:r>
              <a:rPr lang="en-US" altLang="en-US" b="1" dirty="0"/>
              <a:t>Chuck </a:t>
            </a:r>
            <a:r>
              <a:rPr lang="en-US" altLang="en-US" b="1" dirty="0" err="1"/>
              <a:t>Hopf</a:t>
            </a:r>
            <a:r>
              <a:rPr lang="en-US" altLang="en-US" dirty="0"/>
              <a:t>, </a:t>
            </a:r>
            <a:r>
              <a:rPr lang="en-US" altLang="en-US" i="1" dirty="0"/>
              <a:t>Merrill Consultants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3822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POC Accomplishments: PDB Build Stress Test  </a:t>
            </a:r>
          </a:p>
        </p:txBody>
      </p:sp>
      <p:sp>
        <p:nvSpPr>
          <p:cNvPr id="25602" name="Rectangle 4"/>
          <p:cNvSpPr>
            <a:spLocks noGrp="1" noChangeArrowheads="1"/>
          </p:cNvSpPr>
          <p:nvPr>
            <p:ph idx="1"/>
          </p:nvPr>
        </p:nvSpPr>
        <p:spPr>
          <a:xfrm>
            <a:off x="431933" y="1554174"/>
            <a:ext cx="7165052" cy="2305397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ü"/>
            </a:pPr>
            <a:r>
              <a:rPr lang="en-US" altLang="en-US" sz="2400" b="1" dirty="0"/>
              <a:t>Off-host PDB build of 12 LPARs and </a:t>
            </a:r>
            <a:br>
              <a:rPr lang="en-US" altLang="en-US" sz="2400" b="1" dirty="0"/>
            </a:br>
            <a:r>
              <a:rPr lang="en-US" altLang="en-US" sz="2400" b="1" dirty="0"/>
              <a:t>36 PDBs </a:t>
            </a:r>
          </a:p>
          <a:p>
            <a:pPr lvl="1" eaLnBrk="1" hangingPunct="1"/>
            <a:r>
              <a:rPr lang="en-US" altLang="en-US" sz="2100" dirty="0"/>
              <a:t>Total SMF data processed by a single MDI platform &gt; 1 TB</a:t>
            </a:r>
          </a:p>
          <a:p>
            <a:pPr lvl="1" eaLnBrk="1" hangingPunct="1"/>
            <a:r>
              <a:rPr lang="en-US" altLang="en-US" sz="2100" dirty="0"/>
              <a:t>Test consisted of 12 of the largest LPARs and was run on a single MDI</a:t>
            </a:r>
          </a:p>
          <a:p>
            <a:pPr lvl="1" eaLnBrk="1" hangingPunct="1"/>
            <a:r>
              <a:rPr lang="en-US" altLang="en-US" sz="2100" dirty="0"/>
              <a:t>“Knee” of curve identified after 3-6 LPARs or approximately 600 GB of SMF data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444585" y="1306513"/>
            <a:ext cx="2755915" cy="1371600"/>
            <a:chOff x="5773724" y="1306513"/>
            <a:chExt cx="2755914" cy="1371600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" name="Group 1"/>
            <p:cNvGrpSpPr/>
            <p:nvPr/>
          </p:nvGrpSpPr>
          <p:grpSpPr>
            <a:xfrm>
              <a:off x="6821488" y="1306513"/>
              <a:ext cx="1708150" cy="1371600"/>
              <a:chOff x="5675945" y="1306513"/>
              <a:chExt cx="1708150" cy="1371600"/>
            </a:xfrm>
          </p:grpSpPr>
          <p:sp>
            <p:nvSpPr>
              <p:cNvPr id="27" name="Rectangle: Rounded Corners 10"/>
              <p:cNvSpPr>
                <a:spLocks noChangeArrowheads="1"/>
              </p:cNvSpPr>
              <p:nvPr/>
            </p:nvSpPr>
            <p:spPr bwMode="auto">
              <a:xfrm>
                <a:off x="5675945" y="13065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BFEBDF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: Rounded Corners 11"/>
              <p:cNvSpPr>
                <a:spLocks noChangeArrowheads="1"/>
              </p:cNvSpPr>
              <p:nvPr/>
            </p:nvSpPr>
            <p:spPr bwMode="auto">
              <a:xfrm>
                <a:off x="5828345" y="14589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7FD7BE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: Rounded Corners 12"/>
              <p:cNvSpPr>
                <a:spLocks noChangeArrowheads="1"/>
              </p:cNvSpPr>
              <p:nvPr/>
            </p:nvSpPr>
            <p:spPr bwMode="auto">
              <a:xfrm>
                <a:off x="5980745" y="16113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7FD7BE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: Rounded Corners 13"/>
              <p:cNvSpPr>
                <a:spLocks noChangeArrowheads="1"/>
              </p:cNvSpPr>
              <p:nvPr/>
            </p:nvSpPr>
            <p:spPr bwMode="auto">
              <a:xfrm>
                <a:off x="6133145" y="17637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00AF7E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14"/>
              <p:cNvSpPr>
                <a:spLocks noChangeArrowheads="1"/>
              </p:cNvSpPr>
              <p:nvPr/>
            </p:nvSpPr>
            <p:spPr bwMode="auto">
              <a:xfrm>
                <a:off x="6285545" y="19161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00AF7E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: Rounded Corners 15"/>
              <p:cNvSpPr>
                <a:spLocks noChangeArrowheads="1"/>
              </p:cNvSpPr>
              <p:nvPr/>
            </p:nvSpPr>
            <p:spPr bwMode="auto">
              <a:xfrm>
                <a:off x="6437945" y="20685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007F5A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anchor="ctr" anchorCtr="0"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  <a:defRPr/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LPAR 12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5773724" y="1306513"/>
              <a:ext cx="1708150" cy="1371600"/>
              <a:chOff x="4724400" y="1306513"/>
              <a:chExt cx="1708150" cy="1371600"/>
            </a:xfrm>
          </p:grpSpPr>
          <p:sp>
            <p:nvSpPr>
              <p:cNvPr id="4" name="Rectangle: Rounded Corners 10"/>
              <p:cNvSpPr>
                <a:spLocks noChangeArrowheads="1"/>
              </p:cNvSpPr>
              <p:nvPr/>
            </p:nvSpPr>
            <p:spPr bwMode="auto">
              <a:xfrm>
                <a:off x="4724400" y="13065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BFEBDF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: Rounded Corners 11"/>
              <p:cNvSpPr>
                <a:spLocks noChangeArrowheads="1"/>
              </p:cNvSpPr>
              <p:nvPr/>
            </p:nvSpPr>
            <p:spPr bwMode="auto">
              <a:xfrm>
                <a:off x="4876800" y="14589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7FD7BE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: Rounded Corners 12"/>
              <p:cNvSpPr>
                <a:spLocks noChangeArrowheads="1"/>
              </p:cNvSpPr>
              <p:nvPr/>
            </p:nvSpPr>
            <p:spPr bwMode="auto">
              <a:xfrm>
                <a:off x="5029200" y="16113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7FD7BE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Rectangle: Rounded Corners 13"/>
              <p:cNvSpPr>
                <a:spLocks noChangeArrowheads="1"/>
              </p:cNvSpPr>
              <p:nvPr/>
            </p:nvSpPr>
            <p:spPr bwMode="auto">
              <a:xfrm>
                <a:off x="5181600" y="17637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00AF7E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Rectangle: Rounded Corners 14"/>
              <p:cNvSpPr>
                <a:spLocks noChangeArrowheads="1"/>
              </p:cNvSpPr>
              <p:nvPr/>
            </p:nvSpPr>
            <p:spPr bwMode="auto">
              <a:xfrm>
                <a:off x="5334000" y="19161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00AF7E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itchFamily="34" charset="0"/>
                    <a:ea typeface="ヒラギノ角ゴ Pro W3" charset="-128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</a:pPr>
                <a:endParaRPr lang="en-US" alt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Rectangle: Rounded Corners 15"/>
              <p:cNvSpPr>
                <a:spLocks noChangeArrowheads="1"/>
              </p:cNvSpPr>
              <p:nvPr/>
            </p:nvSpPr>
            <p:spPr bwMode="auto">
              <a:xfrm>
                <a:off x="5486400" y="2068513"/>
                <a:ext cx="946150" cy="609600"/>
              </a:xfrm>
              <a:prstGeom prst="roundRect">
                <a:avLst>
                  <a:gd name="adj" fmla="val 16667"/>
                </a:avLst>
              </a:prstGeom>
              <a:solidFill>
                <a:srgbClr val="007F5A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/>
            </p:spPr>
            <p:txBody>
              <a:bodyPr anchor="ctr" anchorCtr="0"/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accent2"/>
                  </a:buClr>
                  <a:buNone/>
                  <a:defRPr/>
                </a:pPr>
                <a:r>
                  <a:rPr lang="en-US" sz="1200" b="1" dirty="0">
                    <a:solidFill>
                      <a:schemeClr val="bg1"/>
                    </a:solidFill>
                  </a:rPr>
                  <a:t>LPAR 6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7549988" y="3023970"/>
            <a:ext cx="2545113" cy="1008063"/>
            <a:chOff x="6233762" y="3403600"/>
            <a:chExt cx="2545113" cy="1008063"/>
          </a:xfr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Cylinder 2"/>
            <p:cNvSpPr>
              <a:spLocks noChangeArrowheads="1"/>
            </p:cNvSpPr>
            <p:nvPr/>
          </p:nvSpPr>
          <p:spPr bwMode="auto">
            <a:xfrm>
              <a:off x="6233762" y="3421063"/>
              <a:ext cx="777875" cy="990600"/>
            </a:xfrm>
            <a:prstGeom prst="can">
              <a:avLst>
                <a:gd name="adj" fmla="val 24998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0"/>
            <a:lstStyle/>
            <a:p>
              <a:pPr algn="ctr"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CICS</a:t>
              </a:r>
            </a:p>
          </p:txBody>
        </p:sp>
        <p:sp>
          <p:nvSpPr>
            <p:cNvPr id="16" name="Cylinder 44"/>
            <p:cNvSpPr>
              <a:spLocks noChangeArrowheads="1"/>
            </p:cNvSpPr>
            <p:nvPr/>
          </p:nvSpPr>
          <p:spPr bwMode="auto">
            <a:xfrm>
              <a:off x="7126288" y="3403600"/>
              <a:ext cx="777875" cy="990600"/>
            </a:xfrm>
            <a:prstGeom prst="can">
              <a:avLst>
                <a:gd name="adj" fmla="val 24998"/>
              </a:avLst>
            </a:prstGeom>
            <a:solidFill>
              <a:srgbClr val="C0000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anchor="ctr" anchorCtr="0"/>
            <a:lstStyle/>
            <a:p>
              <a:pPr algn="ctr"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DB2</a:t>
              </a:r>
            </a:p>
          </p:txBody>
        </p:sp>
        <p:sp>
          <p:nvSpPr>
            <p:cNvPr id="17" name="Cylinder 45"/>
            <p:cNvSpPr>
              <a:spLocks noChangeArrowheads="1"/>
            </p:cNvSpPr>
            <p:nvPr/>
          </p:nvSpPr>
          <p:spPr bwMode="auto">
            <a:xfrm>
              <a:off x="8001000" y="3409950"/>
              <a:ext cx="777875" cy="990600"/>
            </a:xfrm>
            <a:prstGeom prst="can">
              <a:avLst>
                <a:gd name="adj" fmla="val 24998"/>
              </a:avLst>
            </a:prstGeom>
            <a:solidFill>
              <a:srgbClr val="008450"/>
            </a:solidFill>
            <a:ln w="19050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anchor="ctr" anchorCtr="0"/>
            <a:lstStyle/>
            <a:p>
              <a:pPr algn="ctr"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MVS</a:t>
              </a:r>
            </a:p>
          </p:txBody>
        </p:sp>
      </p:grpSp>
      <p:sp>
        <p:nvSpPr>
          <p:cNvPr id="18" name="Cylinder 47"/>
          <p:cNvSpPr>
            <a:spLocks noChangeArrowheads="1"/>
          </p:cNvSpPr>
          <p:nvPr/>
        </p:nvSpPr>
        <p:spPr bwMode="auto">
          <a:xfrm>
            <a:off x="7420764" y="4263413"/>
            <a:ext cx="2803561" cy="2079739"/>
          </a:xfrm>
          <a:prstGeom prst="can">
            <a:avLst>
              <a:gd name="adj" fmla="val 26593"/>
            </a:avLst>
          </a:prstGeom>
          <a:solidFill>
            <a:srgbClr val="E7792B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tIns="274320" anchor="ctr" anchorCtr="0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Total Storage &gt; 1TB</a:t>
            </a: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</a:rPr>
              <a:t>~600 MB/sec throughput to storage</a:t>
            </a:r>
          </a:p>
        </p:txBody>
      </p:sp>
      <p:pic>
        <p:nvPicPr>
          <p:cNvPr id="2561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t="6988" r="2916" b="2474"/>
          <a:stretch/>
        </p:blipFill>
        <p:spPr bwMode="auto">
          <a:xfrm>
            <a:off x="1518249" y="3796125"/>
            <a:ext cx="3620959" cy="25470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7086600" y="4748697"/>
            <a:ext cx="3203691" cy="1358900"/>
          </a:xfrm>
          <a:prstGeom prst="roundRect">
            <a:avLst>
              <a:gd name="adj" fmla="val 8461"/>
            </a:avLst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24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POC Accomplishments: SAS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4B357E-B7EA-4843-A191-B1BE0497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3" y="1554174"/>
            <a:ext cx="7016987" cy="490041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Clr>
                <a:srgbClr val="00539B"/>
              </a:buClr>
              <a:buFont typeface="Wingdings" pitchFamily="2" charset="2"/>
              <a:buChar char="ü"/>
            </a:pPr>
            <a:r>
              <a:rPr lang="en-US" altLang="en-US" sz="2000" b="1" dirty="0"/>
              <a:t>SAS jobs were successfully converted to run with MDI and WPS</a:t>
            </a:r>
          </a:p>
          <a:p>
            <a:pPr marL="517512" lvl="1" indent="-227008">
              <a:spcAft>
                <a:spcPts val="1200"/>
              </a:spcAft>
              <a:buClr>
                <a:srgbClr val="00539B"/>
              </a:buClr>
            </a:pPr>
            <a:r>
              <a:rPr lang="en-US" altLang="en-US" sz="1800" dirty="0"/>
              <a:t>WPS executes the SAS code for the reports completely off host on the MDI platform</a:t>
            </a:r>
          </a:p>
          <a:p>
            <a:pPr marL="517512" lvl="1" indent="-227008">
              <a:spcAft>
                <a:spcPts val="1200"/>
              </a:spcAft>
              <a:buClr>
                <a:srgbClr val="00539B"/>
              </a:buClr>
            </a:pPr>
            <a:r>
              <a:rPr lang="en-US" altLang="en-US" sz="1800" dirty="0"/>
              <a:t>JCL and SAS code was converted to invoke the MDI LUMXPROC to pass data and parameters to the MDI Platform </a:t>
            </a:r>
          </a:p>
          <a:p>
            <a:pPr marL="517512" lvl="1" indent="-227008">
              <a:spcAft>
                <a:spcPts val="1200"/>
              </a:spcAft>
              <a:buClr>
                <a:srgbClr val="00539B"/>
              </a:buClr>
            </a:pPr>
            <a:r>
              <a:rPr lang="en-US" altLang="en-US" sz="1800" dirty="0"/>
              <a:t>Job was converted TWO ways:</a:t>
            </a:r>
          </a:p>
          <a:p>
            <a:pPr marL="917552" lvl="2" indent="-227008">
              <a:spcAft>
                <a:spcPts val="1200"/>
              </a:spcAft>
              <a:buClr>
                <a:srgbClr val="00539B"/>
              </a:buClr>
            </a:pPr>
            <a:r>
              <a:rPr lang="en-US" altLang="en-US" sz="1400" dirty="0"/>
              <a:t>MDI only </a:t>
            </a:r>
          </a:p>
          <a:p>
            <a:pPr marL="917552" lvl="2" indent="-227008">
              <a:spcAft>
                <a:spcPts val="1200"/>
              </a:spcAft>
              <a:buClr>
                <a:srgbClr val="00539B"/>
              </a:buClr>
            </a:pPr>
            <a:r>
              <a:rPr lang="en-US" altLang="en-US" sz="1400" dirty="0"/>
              <a:t>JCL to MDI</a:t>
            </a:r>
          </a:p>
        </p:txBody>
      </p:sp>
      <p:sp>
        <p:nvSpPr>
          <p:cNvPr id="28677" name="TextBox 33"/>
          <p:cNvSpPr txBox="1">
            <a:spLocks noChangeArrowheads="1"/>
          </p:cNvSpPr>
          <p:nvPr/>
        </p:nvSpPr>
        <p:spPr bwMode="auto">
          <a:xfrm>
            <a:off x="8439023" y="2226030"/>
            <a:ext cx="14382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en-US" altLang="en-US" sz="1200"/>
              <a:t>Calls LUMXPROC</a:t>
            </a:r>
          </a:p>
        </p:txBody>
      </p:sp>
      <p:cxnSp>
        <p:nvCxnSpPr>
          <p:cNvPr id="28679" name="Straight Arrow Connector 12"/>
          <p:cNvCxnSpPr>
            <a:cxnSpLocks noChangeShapeType="1"/>
            <a:stCxn id="20" idx="2"/>
            <a:endCxn id="25" idx="0"/>
          </p:cNvCxnSpPr>
          <p:nvPr/>
        </p:nvCxnSpPr>
        <p:spPr bwMode="auto">
          <a:xfrm>
            <a:off x="8416005" y="2139906"/>
            <a:ext cx="0" cy="46151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: Rounded Corners 15"/>
          <p:cNvSpPr>
            <a:spLocks noChangeArrowheads="1"/>
          </p:cNvSpPr>
          <p:nvPr/>
        </p:nvSpPr>
        <p:spPr bwMode="auto">
          <a:xfrm>
            <a:off x="7512305" y="5754103"/>
            <a:ext cx="1108075" cy="609600"/>
          </a:xfrm>
          <a:prstGeom prst="roundRect">
            <a:avLst>
              <a:gd name="adj" fmla="val 16667"/>
            </a:avLst>
          </a:prstGeom>
          <a:solidFill>
            <a:srgbClr val="75BEE9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25400" dist="35921" dir="2700000" algn="ctr" rotWithShape="0">
              <a:schemeClr val="bg2">
                <a:alpha val="40000"/>
              </a:schemeClr>
            </a:outerShdw>
          </a:effectLst>
          <a:extLst/>
        </p:spPr>
        <p:txBody>
          <a:bodyPr anchor="ctr" anchorCtr="0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Circas.sas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28685" name="Straight Arrow Connector 18"/>
          <p:cNvCxnSpPr>
            <a:cxnSpLocks noChangeShapeType="1"/>
          </p:cNvCxnSpPr>
          <p:nvPr/>
        </p:nvCxnSpPr>
        <p:spPr bwMode="auto">
          <a:xfrm>
            <a:off x="8153400" y="3211021"/>
            <a:ext cx="0" cy="153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86" name="Straight Arrow Connector 21"/>
          <p:cNvCxnSpPr>
            <a:cxnSpLocks noChangeShapeType="1"/>
          </p:cNvCxnSpPr>
          <p:nvPr/>
        </p:nvCxnSpPr>
        <p:spPr bwMode="auto">
          <a:xfrm flipV="1">
            <a:off x="8683303" y="3211021"/>
            <a:ext cx="0" cy="153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87" name="TextBox 36"/>
          <p:cNvSpPr txBox="1">
            <a:spLocks noChangeArrowheads="1"/>
          </p:cNvSpPr>
          <p:nvPr/>
        </p:nvSpPr>
        <p:spPr bwMode="auto">
          <a:xfrm>
            <a:off x="8754813" y="3566722"/>
            <a:ext cx="3132388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marL="171446" indent="-171446">
              <a:spcAft>
                <a:spcPts val="600"/>
              </a:spcAft>
              <a:buClr>
                <a:srgbClr val="00539B"/>
              </a:buClr>
            </a:pPr>
            <a:r>
              <a:rPr lang="en-US" altLang="en-US" sz="1200" dirty="0"/>
              <a:t>Report Results returned to mainframe</a:t>
            </a:r>
          </a:p>
          <a:p>
            <a:pPr marL="171446" indent="-171446">
              <a:spcAft>
                <a:spcPts val="600"/>
              </a:spcAft>
              <a:buClr>
                <a:srgbClr val="00539B"/>
              </a:buClr>
            </a:pPr>
            <a:r>
              <a:rPr lang="en-US" altLang="en-US" sz="1200" dirty="0"/>
              <a:t>SASLOG and SASLST returned to mainframe</a:t>
            </a:r>
          </a:p>
        </p:txBody>
      </p:sp>
      <p:sp>
        <p:nvSpPr>
          <p:cNvPr id="38" name="Cylinder 2"/>
          <p:cNvSpPr>
            <a:spLocks noChangeArrowheads="1"/>
          </p:cNvSpPr>
          <p:nvPr/>
        </p:nvSpPr>
        <p:spPr bwMode="auto">
          <a:xfrm>
            <a:off x="9575801" y="4966481"/>
            <a:ext cx="777875" cy="990600"/>
          </a:xfrm>
          <a:prstGeom prst="can">
            <a:avLst>
              <a:gd name="adj" fmla="val 24998"/>
            </a:avLst>
          </a:prstGeom>
          <a:solidFill>
            <a:srgbClr val="00AF7E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25400" dist="35921" dir="2700000" algn="ctr" rotWithShape="0">
              <a:schemeClr val="bg2">
                <a:alpha val="40000"/>
              </a:schemeClr>
            </a:outerShdw>
          </a:effectLst>
          <a:extLst/>
        </p:spPr>
        <p:txBody>
          <a:bodyPr anchor="ctr" anchorCtr="0"/>
          <a:lstStyle/>
          <a:p>
            <a:pPr algn="ctr">
              <a:defRPr/>
            </a:pP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39" name="Cylinder 44"/>
          <p:cNvSpPr>
            <a:spLocks noChangeArrowheads="1"/>
          </p:cNvSpPr>
          <p:nvPr/>
        </p:nvSpPr>
        <p:spPr bwMode="auto">
          <a:xfrm>
            <a:off x="9197976" y="5189176"/>
            <a:ext cx="777875" cy="990600"/>
          </a:xfrm>
          <a:prstGeom prst="can">
            <a:avLst>
              <a:gd name="adj" fmla="val 24998"/>
            </a:avLst>
          </a:prstGeom>
          <a:solidFill>
            <a:srgbClr val="C00000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25400" dist="35921" dir="2700000" algn="ctr" rotWithShape="0">
              <a:schemeClr val="bg2">
                <a:alpha val="40000"/>
              </a:schemeClr>
            </a:outerShdw>
          </a:effectLst>
          <a:extLst/>
        </p:spPr>
        <p:txBody>
          <a:bodyPr anchor="ctr" anchorCtr="0"/>
          <a:lstStyle/>
          <a:p>
            <a:pPr algn="ctr">
              <a:defRPr/>
            </a:pPr>
            <a:endParaRPr lang="en-US" sz="1200" dirty="0">
              <a:solidFill>
                <a:schemeClr val="accent3"/>
              </a:solidFill>
            </a:endParaRPr>
          </a:p>
        </p:txBody>
      </p:sp>
      <p:sp>
        <p:nvSpPr>
          <p:cNvPr id="40" name="Cylinder 45"/>
          <p:cNvSpPr>
            <a:spLocks noChangeArrowheads="1"/>
          </p:cNvSpPr>
          <p:nvPr/>
        </p:nvSpPr>
        <p:spPr bwMode="auto">
          <a:xfrm>
            <a:off x="8872539" y="5409839"/>
            <a:ext cx="777875" cy="990600"/>
          </a:xfrm>
          <a:prstGeom prst="can">
            <a:avLst>
              <a:gd name="adj" fmla="val 24998"/>
            </a:avLst>
          </a:prstGeom>
          <a:solidFill>
            <a:schemeClr val="accent1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25400" dist="35921" dir="2700000" algn="ctr" rotWithShape="0">
              <a:schemeClr val="bg2">
                <a:alpha val="40000"/>
              </a:schemeClr>
            </a:outerShdw>
          </a:effectLst>
          <a:extLst/>
        </p:spPr>
        <p:txBody>
          <a:bodyPr anchor="ctr" anchorCtr="0"/>
          <a:lstStyle/>
          <a:p>
            <a:pPr algn="ctr">
              <a:buNone/>
              <a:defRPr/>
            </a:pPr>
            <a:r>
              <a:rPr lang="en-US" sz="1200" b="1" dirty="0">
                <a:solidFill>
                  <a:schemeClr val="bg1"/>
                </a:solidFill>
              </a:rPr>
              <a:t>PDBs</a:t>
            </a:r>
          </a:p>
        </p:txBody>
      </p:sp>
      <p:sp>
        <p:nvSpPr>
          <p:cNvPr id="28691" name="TextBox 40"/>
          <p:cNvSpPr txBox="1">
            <a:spLocks noChangeArrowheads="1"/>
          </p:cNvSpPr>
          <p:nvPr/>
        </p:nvSpPr>
        <p:spPr bwMode="auto">
          <a:xfrm>
            <a:off x="7216352" y="4766051"/>
            <a:ext cx="18936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>
              <a:spcAft>
                <a:spcPts val="600"/>
              </a:spcAft>
              <a:buClrTx/>
              <a:buNone/>
            </a:pPr>
            <a:r>
              <a:rPr lang="en-US" altLang="en-US" sz="1200" b="1" dirty="0"/>
              <a:t>MDI:SLP</a:t>
            </a:r>
            <a:endParaRPr lang="en-US" altLang="en-US" sz="1200" dirty="0"/>
          </a:p>
          <a:p>
            <a:pPr>
              <a:spcAft>
                <a:spcPts val="600"/>
              </a:spcAft>
              <a:buClrTx/>
              <a:buNone/>
            </a:pPr>
            <a:r>
              <a:rPr lang="en-US" altLang="en-US" sz="1200" dirty="0"/>
              <a:t>SAS/MXG report is run against the PDBs on MDI</a:t>
            </a:r>
          </a:p>
        </p:txBody>
      </p:sp>
      <p:cxnSp>
        <p:nvCxnSpPr>
          <p:cNvPr id="21" name="Straight Arrow Connector 21"/>
          <p:cNvCxnSpPr>
            <a:cxnSpLocks noChangeShapeType="1"/>
          </p:cNvCxnSpPr>
          <p:nvPr/>
        </p:nvCxnSpPr>
        <p:spPr bwMode="auto">
          <a:xfrm flipV="1">
            <a:off x="8530903" y="3211021"/>
            <a:ext cx="0" cy="15376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: Rounded Corners 15"/>
          <p:cNvSpPr>
            <a:spLocks noChangeArrowheads="1"/>
          </p:cNvSpPr>
          <p:nvPr/>
        </p:nvSpPr>
        <p:spPr bwMode="auto">
          <a:xfrm>
            <a:off x="7591299" y="1530305"/>
            <a:ext cx="1649413" cy="609600"/>
          </a:xfrm>
          <a:prstGeom prst="roundRect">
            <a:avLst>
              <a:gd name="adj" fmla="val 16667"/>
            </a:avLst>
          </a:prstGeom>
          <a:solidFill>
            <a:srgbClr val="8DC63F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25400" dist="35921" dir="2700000" algn="ctr" rotWithShape="0">
              <a:schemeClr val="bg2">
                <a:alpha val="40000"/>
              </a:schemeClr>
            </a:outerShdw>
          </a:effectLst>
          <a:extLst/>
        </p:spPr>
        <p:txBody>
          <a:bodyPr anchor="ctr" anchorCtr="0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en-US" sz="1200" b="1" dirty="0" err="1">
                <a:solidFill>
                  <a:schemeClr val="bg1"/>
                </a:solidFill>
              </a:rPr>
              <a:t>ProdJOB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en-US" sz="1200" b="1" dirty="0">
                <a:solidFill>
                  <a:schemeClr val="bg1"/>
                </a:solidFill>
              </a:rPr>
              <a:t>JCL </a:t>
            </a:r>
          </a:p>
        </p:txBody>
      </p:sp>
      <p:sp>
        <p:nvSpPr>
          <p:cNvPr id="25" name="Rectangle: Rounded Corners 15"/>
          <p:cNvSpPr>
            <a:spLocks noChangeArrowheads="1"/>
          </p:cNvSpPr>
          <p:nvPr/>
        </p:nvSpPr>
        <p:spPr bwMode="auto">
          <a:xfrm>
            <a:off x="7591299" y="2601423"/>
            <a:ext cx="1649413" cy="609600"/>
          </a:xfrm>
          <a:prstGeom prst="roundRect">
            <a:avLst>
              <a:gd name="adj" fmla="val 16667"/>
            </a:avLst>
          </a:prstGeom>
          <a:solidFill>
            <a:srgbClr val="E7792B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blurRad="25400" dist="35921" dir="2700000" algn="ctr" rotWithShape="0">
              <a:schemeClr val="bg2">
                <a:alpha val="40000"/>
              </a:schemeClr>
            </a:outerShdw>
          </a:effectLst>
          <a:extLst/>
        </p:spPr>
        <p:txBody>
          <a:bodyPr anchor="ctr" anchorCtr="0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None/>
              <a:defRPr/>
            </a:pPr>
            <a:r>
              <a:rPr lang="en-US" sz="1200" b="1" dirty="0">
                <a:solidFill>
                  <a:schemeClr val="bg1"/>
                </a:solidFill>
              </a:rPr>
              <a:t>LUMXPROC </a:t>
            </a:r>
          </a:p>
        </p:txBody>
      </p:sp>
    </p:spTree>
    <p:extLst>
      <p:ext uri="{BB962C8B-B14F-4D97-AF65-F5344CB8AC3E}">
        <p14:creationId xmlns:p14="http://schemas.microsoft.com/office/powerpoint/2010/main" val="80284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WPS Workbench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757AFB-E7D8-3143-BC2E-536044115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3" y="1554174"/>
            <a:ext cx="5054467" cy="49004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WPS Workbench proved to be a major upgrade for this client </a:t>
            </a:r>
          </a:p>
          <a:p>
            <a:pPr>
              <a:defRPr/>
            </a:pPr>
            <a:r>
              <a:rPr lang="en-US" dirty="0"/>
              <a:t>Based on Eclipse IDE that is very familiar to recent hires</a:t>
            </a:r>
          </a:p>
          <a:p>
            <a:pPr>
              <a:defRPr/>
            </a:pPr>
            <a:r>
              <a:rPr lang="en-US" dirty="0"/>
              <a:t>Enables R and Python integration with SAS</a:t>
            </a:r>
          </a:p>
          <a:p>
            <a:pPr>
              <a:defRPr/>
            </a:pPr>
            <a:r>
              <a:rPr lang="en-US" dirty="0"/>
              <a:t>Client can create/execute ad-hoc reports straight from the Workbench on their desktop</a:t>
            </a:r>
          </a:p>
          <a:p>
            <a:pPr lvl="1">
              <a:defRPr/>
            </a:pPr>
            <a:r>
              <a:rPr lang="en-US" dirty="0"/>
              <a:t>No need to go through mainframe to execute reports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1" y="1498601"/>
            <a:ext cx="6318135" cy="458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9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Optimization Opportunities During Migration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07C39454-11F3-F04F-BE6F-D8DB49E00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US" sz="2667" dirty="0"/>
              <a:t>We found many ways to optimize the client’s SAS code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Corrected incorrect calculations (average of averages) 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Client found optimized code to be simpler and easier to maintain</a:t>
            </a:r>
          </a:p>
          <a:p>
            <a:pPr lvl="1">
              <a:spcAft>
                <a:spcPts val="800"/>
              </a:spcAft>
            </a:pPr>
            <a:r>
              <a:rPr lang="en-US" dirty="0"/>
              <a:t>Reduced 100s of lines of SAS code into 18 lines using MXG macros</a:t>
            </a:r>
          </a:p>
          <a:p>
            <a:pPr lvl="2">
              <a:spcAft>
                <a:spcPts val="800"/>
              </a:spcAft>
            </a:pPr>
            <a:r>
              <a:rPr lang="en-US" sz="2133" dirty="0"/>
              <a:t>SAS code converted to MXG Macros now supported by MXG</a:t>
            </a:r>
          </a:p>
          <a:p>
            <a:pPr>
              <a:spcAft>
                <a:spcPts val="800"/>
              </a:spcAft>
            </a:pPr>
            <a:r>
              <a:rPr lang="en-US" sz="2667" dirty="0"/>
              <a:t>We found many jobs that can now be removed from production</a:t>
            </a:r>
          </a:p>
          <a:p>
            <a:pPr lvl="1">
              <a:spcAft>
                <a:spcPts val="800"/>
              </a:spcAft>
            </a:pPr>
            <a:r>
              <a:rPr lang="en-US" sz="2000" dirty="0"/>
              <a:t> </a:t>
            </a:r>
            <a:r>
              <a:rPr lang="en-US" dirty="0"/>
              <a:t>Allow MXG to maintain the trending databases</a:t>
            </a:r>
          </a:p>
          <a:p>
            <a:pPr lvl="2">
              <a:spcAft>
                <a:spcPts val="800"/>
              </a:spcAft>
            </a:pPr>
            <a:r>
              <a:rPr lang="en-US" sz="2133" dirty="0"/>
              <a:t>Reduced multiple efforts to maintain trends</a:t>
            </a:r>
          </a:p>
          <a:p>
            <a:pPr lvl="2">
              <a:spcAft>
                <a:spcPts val="800"/>
              </a:spcAft>
            </a:pPr>
            <a:r>
              <a:rPr lang="en-US" sz="2133" dirty="0"/>
              <a:t>Greatly simplified support</a:t>
            </a:r>
          </a:p>
          <a:p>
            <a:pPr lvl="2">
              <a:spcAft>
                <a:spcPts val="800"/>
              </a:spcAft>
            </a:pPr>
            <a:r>
              <a:rPr lang="en-US" sz="2133" dirty="0"/>
              <a:t>Standard fields for all reports makes report jobs easier</a:t>
            </a:r>
          </a:p>
        </p:txBody>
      </p:sp>
    </p:spTree>
    <p:extLst>
      <p:ext uri="{BB962C8B-B14F-4D97-AF65-F5344CB8AC3E}">
        <p14:creationId xmlns:p14="http://schemas.microsoft.com/office/powerpoint/2010/main" val="50241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16B42-DBE2-4698-9A88-024199E4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 Results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426AFB-E480-48FE-B33C-872CBFC19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Results of POC	</a:t>
            </a:r>
          </a:p>
          <a:p>
            <a:r>
              <a:rPr lang="en-US" dirty="0"/>
              <a:t>Test 0 is for identical job running on z/OS</a:t>
            </a:r>
          </a:p>
          <a:p>
            <a:r>
              <a:rPr lang="en-US" dirty="0"/>
              <a:t>In one case for Test 0 the data was too large to be handled on a single volume so the second largest LPAR was used as well</a:t>
            </a:r>
          </a:p>
        </p:txBody>
      </p:sp>
    </p:spTree>
    <p:extLst>
      <p:ext uri="{BB962C8B-B14F-4D97-AF65-F5344CB8AC3E}">
        <p14:creationId xmlns:p14="http://schemas.microsoft.com/office/powerpoint/2010/main" val="1358962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6B46F26-7407-407C-9286-C6C91DD669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0" t="8677" r="4597" b="6470"/>
          <a:stretch/>
        </p:blipFill>
        <p:spPr>
          <a:xfrm>
            <a:off x="561703" y="1102228"/>
            <a:ext cx="11312434" cy="52985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E6277D-6D80-435F-9F27-C215A985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CICS Tests – CPU Time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F911FFB-34B7-EF4F-9737-94410F66ADAC}"/>
              </a:ext>
            </a:extLst>
          </p:cNvPr>
          <p:cNvGrpSpPr/>
          <p:nvPr/>
        </p:nvGrpSpPr>
        <p:grpSpPr>
          <a:xfrm>
            <a:off x="1627517" y="1316686"/>
            <a:ext cx="8402128" cy="584775"/>
            <a:chOff x="1627517" y="1220101"/>
            <a:chExt cx="8402128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522C5B98-70EE-CE43-B196-F6E74F6F8DE0}"/>
                </a:ext>
              </a:extLst>
            </p:cNvPr>
            <p:cNvSpPr txBox="1"/>
            <p:nvPr/>
          </p:nvSpPr>
          <p:spPr>
            <a:xfrm>
              <a:off x="1627517" y="1220101"/>
              <a:ext cx="1397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0</a:t>
              </a:r>
              <a:endParaRPr lang="en-US" sz="1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3DFD04E-E98A-6346-91BC-4329F6348B33}"/>
                </a:ext>
              </a:extLst>
            </p:cNvPr>
            <p:cNvSpPr txBox="1"/>
            <p:nvPr/>
          </p:nvSpPr>
          <p:spPr>
            <a:xfrm>
              <a:off x="3024997" y="1220101"/>
              <a:ext cx="1403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1</a:t>
              </a:r>
              <a:endParaRPr lang="en-US" sz="1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F27E79D-973D-4F45-B10D-06909D4FF903}"/>
                </a:ext>
              </a:extLst>
            </p:cNvPr>
            <p:cNvSpPr txBox="1"/>
            <p:nvPr/>
          </p:nvSpPr>
          <p:spPr>
            <a:xfrm>
              <a:off x="4433977" y="1220101"/>
              <a:ext cx="1397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9 jobs </a:t>
              </a:r>
              <a:br>
                <a:rPr lang="en-US" b="1" dirty="0"/>
              </a:br>
              <a:r>
                <a:rPr lang="en-US" sz="1400" dirty="0"/>
                <a:t>for 3 LPARs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51A5530-CBD4-C448-82D7-A7ED8A1CAD0F}"/>
                </a:ext>
              </a:extLst>
            </p:cNvPr>
            <p:cNvSpPr txBox="1"/>
            <p:nvPr/>
          </p:nvSpPr>
          <p:spPr>
            <a:xfrm>
              <a:off x="5831457" y="1220101"/>
              <a:ext cx="14089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18 jobs</a:t>
              </a:r>
              <a:br>
                <a:rPr lang="en-US" b="1" dirty="0"/>
              </a:br>
              <a:r>
                <a:rPr lang="en-US" sz="1400" dirty="0"/>
                <a:t>for 6 LPARs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6A05ADAF-69FE-124D-977B-E8B82A8D42DF}"/>
                </a:ext>
              </a:extLst>
            </p:cNvPr>
            <p:cNvSpPr txBox="1"/>
            <p:nvPr/>
          </p:nvSpPr>
          <p:spPr>
            <a:xfrm>
              <a:off x="7234686" y="1220101"/>
              <a:ext cx="14032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27 jobs</a:t>
              </a:r>
              <a:br>
                <a:rPr lang="en-US" b="1" dirty="0"/>
              </a:br>
              <a:r>
                <a:rPr lang="en-US" sz="1400" dirty="0"/>
                <a:t>for 9 LPARs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26345CE-35E2-4E4F-BB55-079992E55287}"/>
                </a:ext>
              </a:extLst>
            </p:cNvPr>
            <p:cNvSpPr txBox="1"/>
            <p:nvPr/>
          </p:nvSpPr>
          <p:spPr>
            <a:xfrm>
              <a:off x="8637917" y="1220101"/>
              <a:ext cx="1391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36 jobs</a:t>
              </a:r>
              <a:br>
                <a:rPr lang="en-US" b="1" dirty="0"/>
              </a:br>
              <a:r>
                <a:rPr lang="en-US" sz="1400" dirty="0"/>
                <a:t>for 12 LPARs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623301AE-101E-5444-899F-60F1CD8AB547}"/>
              </a:ext>
            </a:extLst>
          </p:cNvPr>
          <p:cNvGrpSpPr/>
          <p:nvPr/>
        </p:nvGrpSpPr>
        <p:grpSpPr>
          <a:xfrm>
            <a:off x="3024996" y="1315785"/>
            <a:ext cx="5612921" cy="3784121"/>
            <a:chOff x="3131389" y="1236453"/>
            <a:chExt cx="5670430" cy="376686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CF252A3B-BBB9-E946-869E-300ABEDD6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38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6B28797-DF54-6F47-87D9-50903F80B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8997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24FB126-E488-CE4B-9EE5-A8EB5DB1E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6605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B327BEF8-4DBD-7A4F-B4E3-55FB6054DD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4213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D2E1FD9-04BD-2448-852F-F581EF7F8C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81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423C490-73F4-5546-A760-2FBACB82F846}"/>
              </a:ext>
            </a:extLst>
          </p:cNvPr>
          <p:cNvGrpSpPr/>
          <p:nvPr/>
        </p:nvGrpSpPr>
        <p:grpSpPr>
          <a:xfrm>
            <a:off x="1627517" y="1102228"/>
            <a:ext cx="8402128" cy="213557"/>
            <a:chOff x="1627517" y="1005643"/>
            <a:chExt cx="8402128" cy="21355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1662498A-D0AB-5E4F-8F63-16E3467B0D83}"/>
                </a:ext>
              </a:extLst>
            </p:cNvPr>
            <p:cNvSpPr txBox="1"/>
            <p:nvPr/>
          </p:nvSpPr>
          <p:spPr>
            <a:xfrm>
              <a:off x="1627517" y="1005643"/>
              <a:ext cx="1397479" cy="21355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z/OS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D9EF19A-CEBC-2746-A1BD-76D698D087AC}"/>
                </a:ext>
              </a:extLst>
            </p:cNvPr>
            <p:cNvSpPr txBox="1"/>
            <p:nvPr/>
          </p:nvSpPr>
          <p:spPr>
            <a:xfrm>
              <a:off x="3024996" y="1005643"/>
              <a:ext cx="7004649" cy="213557"/>
            </a:xfrm>
            <a:prstGeom prst="rect">
              <a:avLst/>
            </a:prstGeom>
            <a:solidFill>
              <a:srgbClr val="00539B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MDI:SLP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985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86BA91-8314-470E-8CCF-2D47BB1B8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4" b="6658"/>
          <a:stretch/>
        </p:blipFill>
        <p:spPr>
          <a:xfrm>
            <a:off x="438295" y="1119338"/>
            <a:ext cx="11370527" cy="5320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11DBA-0DA5-4426-9FCC-0D02B73E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DB2 Tests – CPU Time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AE5D4A4-C1DA-A14F-A70F-798B23FC9EA7}"/>
              </a:ext>
            </a:extLst>
          </p:cNvPr>
          <p:cNvGrpSpPr/>
          <p:nvPr/>
        </p:nvGrpSpPr>
        <p:grpSpPr>
          <a:xfrm>
            <a:off x="2858220" y="1346357"/>
            <a:ext cx="5894716" cy="3807125"/>
            <a:chOff x="3131389" y="1236453"/>
            <a:chExt cx="5670430" cy="376686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9003466D-F71A-FA49-83BA-A64E2CD70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38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0B11A9D9-ED6A-A94B-BA0C-8B388D1249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8997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A787A0AE-670B-8A4C-8A20-B652B47546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6605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B56E980F-D2DC-9840-9481-2978E20266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4213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B66E54F5-1E8B-2F4D-A771-2AF9221FE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81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7D9F0DA-812B-F34B-8105-D410F670D785}"/>
              </a:ext>
            </a:extLst>
          </p:cNvPr>
          <p:cNvGrpSpPr/>
          <p:nvPr/>
        </p:nvGrpSpPr>
        <p:grpSpPr>
          <a:xfrm>
            <a:off x="1483743" y="1347258"/>
            <a:ext cx="8626416" cy="584775"/>
            <a:chOff x="1627517" y="1220101"/>
            <a:chExt cx="8402128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CD112D08-A59A-C14D-8209-73C592CE494B}"/>
                </a:ext>
              </a:extLst>
            </p:cNvPr>
            <p:cNvSpPr txBox="1"/>
            <p:nvPr/>
          </p:nvSpPr>
          <p:spPr>
            <a:xfrm>
              <a:off x="1627517" y="1220101"/>
              <a:ext cx="13276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0</a:t>
              </a:r>
              <a:endParaRPr lang="en-US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8B505A1F-8E0A-574F-8456-CE6A312AA03F}"/>
                </a:ext>
              </a:extLst>
            </p:cNvPr>
            <p:cNvSpPr txBox="1"/>
            <p:nvPr/>
          </p:nvSpPr>
          <p:spPr>
            <a:xfrm>
              <a:off x="2955204" y="1220101"/>
              <a:ext cx="1435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1</a:t>
              </a:r>
              <a:endParaRPr lang="en-US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22D20B7-3E80-E740-8B6D-3A65DEB6BB00}"/>
                </a:ext>
              </a:extLst>
            </p:cNvPr>
            <p:cNvSpPr txBox="1"/>
            <p:nvPr/>
          </p:nvSpPr>
          <p:spPr>
            <a:xfrm>
              <a:off x="4390566" y="1220101"/>
              <a:ext cx="14408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9 jobs </a:t>
              </a:r>
              <a:br>
                <a:rPr lang="en-US" b="1" dirty="0"/>
              </a:br>
              <a:r>
                <a:rPr lang="en-US" sz="1400" dirty="0"/>
                <a:t>for 3 LPARs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BBB0CC6-D53D-4C40-BA99-E6E8A26B84DB}"/>
                </a:ext>
              </a:extLst>
            </p:cNvPr>
            <p:cNvSpPr txBox="1"/>
            <p:nvPr/>
          </p:nvSpPr>
          <p:spPr>
            <a:xfrm>
              <a:off x="5831456" y="1220101"/>
              <a:ext cx="14353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18 jobs</a:t>
              </a:r>
              <a:br>
                <a:rPr lang="en-US" b="1" dirty="0"/>
              </a:br>
              <a:r>
                <a:rPr lang="en-US" sz="1400" dirty="0"/>
                <a:t>for 6 LPARs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C13BCDA-4149-D648-BF4D-6F69A571479C}"/>
                </a:ext>
              </a:extLst>
            </p:cNvPr>
            <p:cNvSpPr txBox="1"/>
            <p:nvPr/>
          </p:nvSpPr>
          <p:spPr>
            <a:xfrm>
              <a:off x="7272344" y="1220101"/>
              <a:ext cx="14243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27 jobs</a:t>
              </a:r>
              <a:br>
                <a:rPr lang="en-US" b="1" dirty="0"/>
              </a:br>
              <a:r>
                <a:rPr lang="en-US" sz="1400" dirty="0"/>
                <a:t>for 9 LPARs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8A727CA9-8B40-5E48-A411-A7AC063D7FC9}"/>
                </a:ext>
              </a:extLst>
            </p:cNvPr>
            <p:cNvSpPr txBox="1"/>
            <p:nvPr/>
          </p:nvSpPr>
          <p:spPr>
            <a:xfrm>
              <a:off x="8707710" y="1220101"/>
              <a:ext cx="1321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36 jobs</a:t>
              </a:r>
              <a:br>
                <a:rPr lang="en-US" b="1" dirty="0"/>
              </a:br>
              <a:r>
                <a:rPr lang="en-US" sz="1400" dirty="0"/>
                <a:t>for 12 LPARs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CBBC0DB-0600-1047-8AAF-CA4B26E371C3}"/>
              </a:ext>
            </a:extLst>
          </p:cNvPr>
          <p:cNvGrpSpPr/>
          <p:nvPr/>
        </p:nvGrpSpPr>
        <p:grpSpPr>
          <a:xfrm>
            <a:off x="1474631" y="1119337"/>
            <a:ext cx="8635284" cy="213557"/>
            <a:chOff x="1627517" y="1005643"/>
            <a:chExt cx="8402128" cy="2135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84F1639-A9B2-774D-9EE4-1653EE2EA6E1}"/>
                </a:ext>
              </a:extLst>
            </p:cNvPr>
            <p:cNvSpPr txBox="1"/>
            <p:nvPr/>
          </p:nvSpPr>
          <p:spPr>
            <a:xfrm>
              <a:off x="1627517" y="1005643"/>
              <a:ext cx="1346232" cy="21355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z/OS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AA14174-8546-1745-AC94-375456F0E7EE}"/>
                </a:ext>
              </a:extLst>
            </p:cNvPr>
            <p:cNvSpPr txBox="1"/>
            <p:nvPr/>
          </p:nvSpPr>
          <p:spPr>
            <a:xfrm>
              <a:off x="2973749" y="1005643"/>
              <a:ext cx="7055896" cy="213557"/>
            </a:xfrm>
            <a:prstGeom prst="rect">
              <a:avLst/>
            </a:prstGeom>
            <a:solidFill>
              <a:srgbClr val="00539B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MDI:SLP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78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DECAC3-164F-4905-84BB-C2585B8B9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7" b="6455"/>
          <a:stretch/>
        </p:blipFill>
        <p:spPr>
          <a:xfrm>
            <a:off x="438295" y="1102240"/>
            <a:ext cx="11370527" cy="53114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5B23DA-EDD5-45E2-8C32-6D121B3D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MVS Tests – CPU 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A16AE6C-501E-B642-98A8-6D78F0F227C4}"/>
              </a:ext>
            </a:extLst>
          </p:cNvPr>
          <p:cNvGrpSpPr/>
          <p:nvPr/>
        </p:nvGrpSpPr>
        <p:grpSpPr>
          <a:xfrm>
            <a:off x="2840967" y="1311410"/>
            <a:ext cx="5900468" cy="3801374"/>
            <a:chOff x="3131389" y="1236453"/>
            <a:chExt cx="5670430" cy="376686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4EEC9410-AA96-2B4F-B99A-B7AC57D9D6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38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EF7BD972-E0BD-6F4C-8362-619C7CC89C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8997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B0A8741-2408-5043-ADFB-2D81B563D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6605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E8E0CEB-E061-964E-8278-CB3416FC3C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4213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C7A34A9C-4CEE-C348-9449-7B228282A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81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E3A185-9AC9-F945-8688-AA82AA48E09C}"/>
              </a:ext>
            </a:extLst>
          </p:cNvPr>
          <p:cNvGrpSpPr/>
          <p:nvPr/>
        </p:nvGrpSpPr>
        <p:grpSpPr>
          <a:xfrm>
            <a:off x="1483743" y="1322912"/>
            <a:ext cx="8620663" cy="589636"/>
            <a:chOff x="1627518" y="1220101"/>
            <a:chExt cx="8402126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09D0268-882A-914F-BBA2-FB87BBFCAF90}"/>
                </a:ext>
              </a:extLst>
            </p:cNvPr>
            <p:cNvSpPr txBox="1"/>
            <p:nvPr/>
          </p:nvSpPr>
          <p:spPr>
            <a:xfrm>
              <a:off x="1627518" y="1220101"/>
              <a:ext cx="1328492" cy="36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0</a:t>
              </a:r>
              <a:endParaRPr lang="en-US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F40AD7C-F2BD-0C47-861D-13A729CF7F7F}"/>
                </a:ext>
              </a:extLst>
            </p:cNvPr>
            <p:cNvSpPr txBox="1"/>
            <p:nvPr/>
          </p:nvSpPr>
          <p:spPr>
            <a:xfrm>
              <a:off x="2950336" y="1220101"/>
              <a:ext cx="1437720" cy="36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1</a:t>
              </a:r>
              <a:endParaRPr lang="en-US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A8B6613-BE32-D946-9BFA-06CAD87BC1E8}"/>
                </a:ext>
              </a:extLst>
            </p:cNvPr>
            <p:cNvSpPr txBox="1"/>
            <p:nvPr/>
          </p:nvSpPr>
          <p:spPr>
            <a:xfrm>
              <a:off x="4388056" y="1220101"/>
              <a:ext cx="14434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9 jobs </a:t>
              </a:r>
              <a:br>
                <a:rPr lang="en-US" b="1" dirty="0"/>
              </a:br>
              <a:r>
                <a:rPr lang="en-US" sz="1400" dirty="0"/>
                <a:t>for 3 LPARs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28C457D-DE6B-BC4B-9FE9-547C47517F0A}"/>
                </a:ext>
              </a:extLst>
            </p:cNvPr>
            <p:cNvSpPr txBox="1"/>
            <p:nvPr/>
          </p:nvSpPr>
          <p:spPr>
            <a:xfrm>
              <a:off x="5831457" y="1220101"/>
              <a:ext cx="14377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18 jobs</a:t>
              </a:r>
              <a:br>
                <a:rPr lang="en-US" b="1" dirty="0"/>
              </a:br>
              <a:r>
                <a:rPr lang="en-US" sz="1400" dirty="0"/>
                <a:t>for 6 LPARs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A767BFE-AC9B-C848-ADE7-B51779B1F856}"/>
                </a:ext>
              </a:extLst>
            </p:cNvPr>
            <p:cNvSpPr txBox="1"/>
            <p:nvPr/>
          </p:nvSpPr>
          <p:spPr>
            <a:xfrm>
              <a:off x="7263502" y="1220101"/>
              <a:ext cx="14320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27 jobs</a:t>
              </a:r>
              <a:br>
                <a:rPr lang="en-US" b="1" dirty="0"/>
              </a:br>
              <a:r>
                <a:rPr lang="en-US" sz="1400" dirty="0"/>
                <a:t>for 9 LPARs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2B65AC5-2C8F-324E-A51A-343E40E717B6}"/>
                </a:ext>
              </a:extLst>
            </p:cNvPr>
            <p:cNvSpPr txBox="1"/>
            <p:nvPr/>
          </p:nvSpPr>
          <p:spPr>
            <a:xfrm>
              <a:off x="8695552" y="1220101"/>
              <a:ext cx="13340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36 jobs</a:t>
              </a:r>
              <a:br>
                <a:rPr lang="en-US" b="1" dirty="0"/>
              </a:br>
              <a:r>
                <a:rPr lang="en-US" sz="1400" dirty="0"/>
                <a:t>for 12 LPARs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1ACA284-C5AA-2647-A0D1-2BCE47F25E39}"/>
              </a:ext>
            </a:extLst>
          </p:cNvPr>
          <p:cNvGrpSpPr/>
          <p:nvPr/>
        </p:nvGrpSpPr>
        <p:grpSpPr>
          <a:xfrm>
            <a:off x="1474632" y="1097853"/>
            <a:ext cx="8635283" cy="213557"/>
            <a:chOff x="1627518" y="1005643"/>
            <a:chExt cx="8402127" cy="21355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2F87F4B-95E4-CC43-8161-40C4CA8CD955}"/>
                </a:ext>
              </a:extLst>
            </p:cNvPr>
            <p:cNvSpPr txBox="1"/>
            <p:nvPr/>
          </p:nvSpPr>
          <p:spPr>
            <a:xfrm>
              <a:off x="1627518" y="1005643"/>
              <a:ext cx="1329444" cy="21355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z/OS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3C4393E2-34D1-EA4D-B9D5-930CCC2A1E57}"/>
                </a:ext>
              </a:extLst>
            </p:cNvPr>
            <p:cNvSpPr txBox="1"/>
            <p:nvPr/>
          </p:nvSpPr>
          <p:spPr>
            <a:xfrm>
              <a:off x="2951298" y="1005643"/>
              <a:ext cx="7078347" cy="213557"/>
            </a:xfrm>
            <a:prstGeom prst="rect">
              <a:avLst/>
            </a:prstGeom>
            <a:solidFill>
              <a:srgbClr val="00539B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MDI:SLP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B6E72A-4CAE-4711-84D7-2590F5021D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" t="9135" r="4283" b="6470"/>
          <a:stretch/>
        </p:blipFill>
        <p:spPr>
          <a:xfrm>
            <a:off x="483326" y="1175847"/>
            <a:ext cx="11338560" cy="5270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07D9C-7531-4236-8EB4-43D6D322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CICS – Elapsed Time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629C82F-C135-1A45-950D-691B99DE3659}"/>
              </a:ext>
            </a:extLst>
          </p:cNvPr>
          <p:cNvGrpSpPr/>
          <p:nvPr/>
        </p:nvGrpSpPr>
        <p:grpSpPr>
          <a:xfrm>
            <a:off x="3191774" y="1355107"/>
            <a:ext cx="5405886" cy="3789872"/>
            <a:chOff x="3131389" y="1236453"/>
            <a:chExt cx="5670430" cy="376686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02F7530C-1F01-2344-97E4-4664834270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38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1839F712-39B9-CD4B-865E-95C4E2215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8997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B197D85F-46B9-3646-9677-9296923C7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6605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638396A9-8052-F042-9B53-84DCB6BC7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4213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1CFDE841-DC96-8549-AA46-8323808DA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81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B475B05-F113-0B4A-AE9B-929B8F046539}"/>
              </a:ext>
            </a:extLst>
          </p:cNvPr>
          <p:cNvGrpSpPr/>
          <p:nvPr/>
        </p:nvGrpSpPr>
        <p:grpSpPr>
          <a:xfrm>
            <a:off x="1869058" y="1360858"/>
            <a:ext cx="9425793" cy="585433"/>
            <a:chOff x="1627518" y="1220101"/>
            <a:chExt cx="9808464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044148-946B-9D4E-86F1-315008B46D2D}"/>
                </a:ext>
              </a:extLst>
            </p:cNvPr>
            <p:cNvSpPr txBox="1"/>
            <p:nvPr/>
          </p:nvSpPr>
          <p:spPr>
            <a:xfrm>
              <a:off x="1627518" y="1220101"/>
              <a:ext cx="1373777" cy="36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0</a:t>
              </a:r>
              <a:endParaRPr lang="en-US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13889B1-ECCA-5F4E-BF37-B58F2B5ED335}"/>
                </a:ext>
              </a:extLst>
            </p:cNvPr>
            <p:cNvSpPr txBox="1"/>
            <p:nvPr/>
          </p:nvSpPr>
          <p:spPr>
            <a:xfrm>
              <a:off x="3001296" y="1220101"/>
              <a:ext cx="1400352" cy="368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1</a:t>
              </a:r>
              <a:endParaRPr lang="en-US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8C6C9FD-1C79-9945-B655-827E051A1B87}"/>
                </a:ext>
              </a:extLst>
            </p:cNvPr>
            <p:cNvSpPr txBox="1"/>
            <p:nvPr/>
          </p:nvSpPr>
          <p:spPr>
            <a:xfrm>
              <a:off x="4407630" y="1220101"/>
              <a:ext cx="14235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9 jobs </a:t>
              </a:r>
              <a:br>
                <a:rPr lang="en-US" b="1" dirty="0"/>
              </a:br>
              <a:r>
                <a:rPr lang="en-US" sz="1400" dirty="0"/>
                <a:t>for 3 LPARs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FFF8770-535F-CC44-AE2E-2DCCBD67A12E}"/>
                </a:ext>
              </a:extLst>
            </p:cNvPr>
            <p:cNvSpPr txBox="1"/>
            <p:nvPr/>
          </p:nvSpPr>
          <p:spPr>
            <a:xfrm>
              <a:off x="5816612" y="1220101"/>
              <a:ext cx="1391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18 jobs</a:t>
              </a:r>
              <a:br>
                <a:rPr lang="en-US" b="1" dirty="0"/>
              </a:br>
              <a:r>
                <a:rPr lang="en-US" sz="1400" dirty="0"/>
                <a:t>for 6 LPARs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3835B9CF-7353-9340-B8DC-0F9471BF4803}"/>
                </a:ext>
              </a:extLst>
            </p:cNvPr>
            <p:cNvSpPr txBox="1"/>
            <p:nvPr/>
          </p:nvSpPr>
          <p:spPr>
            <a:xfrm>
              <a:off x="7231579" y="1220101"/>
              <a:ext cx="1406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27 jobs</a:t>
              </a:r>
              <a:br>
                <a:rPr lang="en-US" b="1" dirty="0"/>
              </a:br>
              <a:r>
                <a:rPr lang="en-US" sz="1400" dirty="0"/>
                <a:t>for 9 LPARs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B9D0BF7-4D44-9C47-87FE-9F5DE64E1AD6}"/>
                </a:ext>
              </a:extLst>
            </p:cNvPr>
            <p:cNvSpPr txBox="1"/>
            <p:nvPr/>
          </p:nvSpPr>
          <p:spPr>
            <a:xfrm>
              <a:off x="10044254" y="1220101"/>
              <a:ext cx="1391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36 jobs</a:t>
              </a:r>
              <a:br>
                <a:rPr lang="en-US" b="1" dirty="0"/>
              </a:br>
              <a:r>
                <a:rPr lang="en-US" sz="1400" dirty="0"/>
                <a:t>for 12 LPARs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72B2126-349C-C344-B4F9-8743DFD596C4}"/>
              </a:ext>
            </a:extLst>
          </p:cNvPr>
          <p:cNvGrpSpPr/>
          <p:nvPr/>
        </p:nvGrpSpPr>
        <p:grpSpPr>
          <a:xfrm>
            <a:off x="1848118" y="1136487"/>
            <a:ext cx="8100813" cy="213557"/>
            <a:chOff x="1627517" y="1005643"/>
            <a:chExt cx="8402128" cy="2135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BDF9F7B-45D8-6D4D-BEA0-962AE62A6CAF}"/>
                </a:ext>
              </a:extLst>
            </p:cNvPr>
            <p:cNvSpPr txBox="1"/>
            <p:nvPr/>
          </p:nvSpPr>
          <p:spPr>
            <a:xfrm>
              <a:off x="1627517" y="1005643"/>
              <a:ext cx="1391003" cy="21355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z/OS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2040129A-D093-D54E-ABB4-EB2C755E74C1}"/>
                </a:ext>
              </a:extLst>
            </p:cNvPr>
            <p:cNvSpPr txBox="1"/>
            <p:nvPr/>
          </p:nvSpPr>
          <p:spPr>
            <a:xfrm>
              <a:off x="3018520" y="1005643"/>
              <a:ext cx="7011125" cy="213557"/>
            </a:xfrm>
            <a:prstGeom prst="rect">
              <a:avLst/>
            </a:prstGeom>
            <a:solidFill>
              <a:srgbClr val="00539B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MDI:SLP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256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BAB87F-D78E-4510-BCF4-9C4A0F5E2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 b="6112"/>
          <a:stretch/>
        </p:blipFill>
        <p:spPr>
          <a:xfrm>
            <a:off x="496389" y="1166100"/>
            <a:ext cx="11312434" cy="5260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BF3FDF-3789-4D22-984D-BE81F25A7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DB2 – Elapsed Times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C0637F4-13C4-B548-B572-1DED0BF4BD51}"/>
              </a:ext>
            </a:extLst>
          </p:cNvPr>
          <p:cNvGrpSpPr/>
          <p:nvPr/>
        </p:nvGrpSpPr>
        <p:grpSpPr>
          <a:xfrm>
            <a:off x="3122762" y="1352355"/>
            <a:ext cx="5679057" cy="3766868"/>
            <a:chOff x="3131389" y="1236453"/>
            <a:chExt cx="5670430" cy="376686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F9C2EF7F-C4DD-CC45-97BD-A4E295482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38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2B488A62-A131-4840-8615-5D05B0088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8997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756E6AC7-6203-304A-A21B-9CE1D5830B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6605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64F0DDA-81D2-1142-A378-6328D7DD32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4213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1BBE0CB5-6A03-6046-AFFB-74F0AB1276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81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5EF5C93-1D56-6549-A230-E9297B0A4D1E}"/>
              </a:ext>
            </a:extLst>
          </p:cNvPr>
          <p:cNvGrpSpPr/>
          <p:nvPr/>
        </p:nvGrpSpPr>
        <p:grpSpPr>
          <a:xfrm>
            <a:off x="1823050" y="1378111"/>
            <a:ext cx="9598324" cy="584775"/>
            <a:chOff x="1627518" y="1220101"/>
            <a:chExt cx="9724793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0E44F853-6F6F-6C48-B443-B856D78293FC}"/>
                </a:ext>
              </a:extLst>
            </p:cNvPr>
            <p:cNvSpPr txBox="1"/>
            <p:nvPr/>
          </p:nvSpPr>
          <p:spPr>
            <a:xfrm>
              <a:off x="1627518" y="1220101"/>
              <a:ext cx="1313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0</a:t>
              </a:r>
              <a:endParaRPr lang="en-US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36E3528-481F-D843-8AD4-EB241069CB3A}"/>
                </a:ext>
              </a:extLst>
            </p:cNvPr>
            <p:cNvSpPr txBox="1"/>
            <p:nvPr/>
          </p:nvSpPr>
          <p:spPr>
            <a:xfrm>
              <a:off x="2942890" y="1220101"/>
              <a:ext cx="1438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1</a:t>
              </a:r>
              <a:endParaRPr lang="en-US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7DE7280-BC76-BD49-916B-203091F6AE55}"/>
                </a:ext>
              </a:extLst>
            </p:cNvPr>
            <p:cNvSpPr txBox="1"/>
            <p:nvPr/>
          </p:nvSpPr>
          <p:spPr>
            <a:xfrm>
              <a:off x="4382825" y="1220101"/>
              <a:ext cx="14486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9 jobs </a:t>
              </a:r>
              <a:br>
                <a:rPr lang="en-US" b="1" dirty="0"/>
              </a:br>
              <a:r>
                <a:rPr lang="en-US" sz="1400" dirty="0"/>
                <a:t>for 3 LPARs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449329C-A57D-2347-BB58-F6C7A16B8D98}"/>
                </a:ext>
              </a:extLst>
            </p:cNvPr>
            <p:cNvSpPr txBox="1"/>
            <p:nvPr/>
          </p:nvSpPr>
          <p:spPr>
            <a:xfrm>
              <a:off x="5831456" y="1220101"/>
              <a:ext cx="14370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18 jobs</a:t>
              </a:r>
              <a:br>
                <a:rPr lang="en-US" b="1" dirty="0"/>
              </a:br>
              <a:r>
                <a:rPr lang="en-US" sz="1400" dirty="0"/>
                <a:t>for 6 LPARs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177AD4C-0615-6449-9A20-19C230411E69}"/>
                </a:ext>
              </a:extLst>
            </p:cNvPr>
            <p:cNvSpPr txBox="1"/>
            <p:nvPr/>
          </p:nvSpPr>
          <p:spPr>
            <a:xfrm>
              <a:off x="7269926" y="1220101"/>
              <a:ext cx="14268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27 jobs</a:t>
              </a:r>
              <a:br>
                <a:rPr lang="en-US" b="1" dirty="0"/>
              </a:br>
              <a:r>
                <a:rPr lang="en-US" sz="1400" dirty="0"/>
                <a:t>for 9 LPARs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2FEAA3B-E2D8-4143-B5C1-DDFF068B4DDA}"/>
                </a:ext>
              </a:extLst>
            </p:cNvPr>
            <p:cNvSpPr txBox="1"/>
            <p:nvPr/>
          </p:nvSpPr>
          <p:spPr>
            <a:xfrm>
              <a:off x="10019442" y="1220101"/>
              <a:ext cx="1332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36 jobs</a:t>
              </a:r>
              <a:br>
                <a:rPr lang="en-US" b="1" dirty="0"/>
              </a:br>
              <a:r>
                <a:rPr lang="en-US" sz="1400" dirty="0"/>
                <a:t>for 12 LPARs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9B0C2CB-4EEB-FC4D-9BF8-99BEC27896CF}"/>
              </a:ext>
            </a:extLst>
          </p:cNvPr>
          <p:cNvGrpSpPr/>
          <p:nvPr/>
        </p:nvGrpSpPr>
        <p:grpSpPr>
          <a:xfrm>
            <a:off x="1809482" y="1130048"/>
            <a:ext cx="8313312" cy="213557"/>
            <a:chOff x="1627518" y="1005643"/>
            <a:chExt cx="8402127" cy="2135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2444DDE0-5620-BD46-8A7B-5768033741EE}"/>
                </a:ext>
              </a:extLst>
            </p:cNvPr>
            <p:cNvSpPr txBox="1"/>
            <p:nvPr/>
          </p:nvSpPr>
          <p:spPr>
            <a:xfrm>
              <a:off x="1627518" y="1005643"/>
              <a:ext cx="1329444" cy="21355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z/OS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6F77192-2AAE-6F4E-B277-BE5817BA3096}"/>
                </a:ext>
              </a:extLst>
            </p:cNvPr>
            <p:cNvSpPr txBox="1"/>
            <p:nvPr/>
          </p:nvSpPr>
          <p:spPr>
            <a:xfrm>
              <a:off x="2951298" y="1005643"/>
              <a:ext cx="7078347" cy="213557"/>
            </a:xfrm>
            <a:prstGeom prst="rect">
              <a:avLst/>
            </a:prstGeom>
            <a:solidFill>
              <a:srgbClr val="00539B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MDI:SLP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1311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FFF1B-1E3E-BF40-B10D-AA349057C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3D7C15-F462-B44B-AB0F-5737F2D5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3" y="1554174"/>
            <a:ext cx="7575245" cy="49004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Chuck </a:t>
            </a:r>
            <a:r>
              <a:rPr lang="en-US" b="1" dirty="0" err="1"/>
              <a:t>Hopf</a:t>
            </a:r>
            <a:endParaRPr lang="en-US" b="1" dirty="0"/>
          </a:p>
          <a:p>
            <a:r>
              <a:rPr lang="en-US" dirty="0"/>
              <a:t>Independent Computer Software Professional</a:t>
            </a:r>
          </a:p>
          <a:p>
            <a:r>
              <a:rPr lang="en-US" dirty="0"/>
              <a:t>36 years supporting MXG</a:t>
            </a:r>
          </a:p>
          <a:p>
            <a:r>
              <a:rPr lang="en-US" dirty="0"/>
              <a:t>40 years performing Computer Measurement and </a:t>
            </a:r>
            <a:br>
              <a:rPr lang="en-US" dirty="0"/>
            </a:br>
            <a:r>
              <a:rPr lang="en-US" dirty="0"/>
              <a:t>Capacity Planning</a:t>
            </a:r>
          </a:p>
          <a:p>
            <a:r>
              <a:rPr lang="en-US" dirty="0"/>
              <a:t>Works with </a:t>
            </a:r>
            <a:r>
              <a:rPr lang="en-US" dirty="0" err="1"/>
              <a:t>Lifewaters</a:t>
            </a:r>
            <a:r>
              <a:rPr lang="en-US" dirty="0"/>
              <a:t>, diving with disabled veterans</a:t>
            </a:r>
          </a:p>
          <a:p>
            <a:pPr marL="0" indent="0">
              <a:buNone/>
            </a:pPr>
            <a:r>
              <a:rPr lang="en-US" b="1" dirty="0"/>
              <a:t>Paul Massengill</a:t>
            </a:r>
          </a:p>
          <a:p>
            <a:r>
              <a:rPr lang="en-US" dirty="0"/>
              <a:t>Recently joined Luminex as an Sales Engineer (lucky for us)</a:t>
            </a:r>
          </a:p>
          <a:p>
            <a:r>
              <a:rPr lang="en-US" dirty="0"/>
              <a:t>20 of years supporting Storage and Virtual Tape sales at STK, HDS, Oracle, etc.</a:t>
            </a:r>
          </a:p>
          <a:p>
            <a:r>
              <a:rPr lang="en-US" dirty="0"/>
              <a:t>7 years in Storage </a:t>
            </a:r>
            <a:r>
              <a:rPr lang="en-US" dirty="0" err="1"/>
              <a:t>Mgmt</a:t>
            </a:r>
            <a:r>
              <a:rPr lang="en-US" dirty="0"/>
              <a:t> and Capacity Planning at Wachovia and Bank of America </a:t>
            </a:r>
          </a:p>
          <a:p>
            <a:r>
              <a:rPr lang="en-US" dirty="0"/>
              <a:t>Works with Wounded Warrior Project and Disabled Veterans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988F8CB-FC54-4A4A-8125-92F0E85EB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3" t="14637"/>
          <a:stretch/>
        </p:blipFill>
        <p:spPr>
          <a:xfrm>
            <a:off x="8152327" y="1554174"/>
            <a:ext cx="3639598" cy="2200752"/>
          </a:xfrm>
          <a:prstGeom prst="roundRect">
            <a:avLst>
              <a:gd name="adj" fmla="val 2915"/>
            </a:avLst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8EBF34-194B-E24D-B982-DB877632A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90" y="3802826"/>
            <a:ext cx="3639598" cy="2194562"/>
          </a:xfrm>
          <a:prstGeom prst="roundRect">
            <a:avLst>
              <a:gd name="adj" fmla="val 2403"/>
            </a:avLst>
          </a:prstGeom>
        </p:spPr>
      </p:pic>
    </p:spTree>
    <p:extLst>
      <p:ext uri="{BB962C8B-B14F-4D97-AF65-F5344CB8AC3E}">
        <p14:creationId xmlns:p14="http://schemas.microsoft.com/office/powerpoint/2010/main" val="3808393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DD56764-DED5-41D4-880F-678702E44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b="6080"/>
          <a:stretch/>
        </p:blipFill>
        <p:spPr>
          <a:xfrm>
            <a:off x="489581" y="1164368"/>
            <a:ext cx="11325496" cy="52943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F8D750-ADCD-4E2A-A754-81693F2C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MVS – Elapsed Times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E36863D-31A0-DD40-98BB-32E9618C3895}"/>
              </a:ext>
            </a:extLst>
          </p:cNvPr>
          <p:cNvGrpSpPr/>
          <p:nvPr/>
        </p:nvGrpSpPr>
        <p:grpSpPr>
          <a:xfrm>
            <a:off x="3122763" y="1317160"/>
            <a:ext cx="5653178" cy="3789873"/>
            <a:chOff x="3131389" y="1236453"/>
            <a:chExt cx="5670430" cy="376686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930A0AAB-5AD8-9843-9799-B0F60F996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138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294E387B-9A5E-D04F-99DF-D3D0C71FD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8997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4B79056F-FC78-3E44-8016-EC41FF495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66605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0AF289B-414D-A141-B3E4-32D74646BC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4213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27F958EE-BF95-4045-A134-D5AADF982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1819" y="1236453"/>
              <a:ext cx="0" cy="37668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9F890CC-8865-864F-A6B8-9F4F7D075ED8}"/>
              </a:ext>
            </a:extLst>
          </p:cNvPr>
          <p:cNvGrpSpPr/>
          <p:nvPr/>
        </p:nvGrpSpPr>
        <p:grpSpPr>
          <a:xfrm>
            <a:off x="1794294" y="1318062"/>
            <a:ext cx="8310114" cy="584775"/>
            <a:chOff x="1627517" y="1220101"/>
            <a:chExt cx="8402128" cy="58477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297A78A-BD7E-1C4F-B42E-4710AB3BD5C4}"/>
                </a:ext>
              </a:extLst>
            </p:cNvPr>
            <p:cNvSpPr txBox="1"/>
            <p:nvPr/>
          </p:nvSpPr>
          <p:spPr>
            <a:xfrm>
              <a:off x="1627517" y="1220101"/>
              <a:ext cx="133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0</a:t>
              </a:r>
              <a:endParaRPr lang="en-US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2505A0F-A2CB-064C-A597-B1A3DABB0FDE}"/>
                </a:ext>
              </a:extLst>
            </p:cNvPr>
            <p:cNvSpPr txBox="1"/>
            <p:nvPr/>
          </p:nvSpPr>
          <p:spPr>
            <a:xfrm>
              <a:off x="2964951" y="1220101"/>
              <a:ext cx="1434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Test 1</a:t>
              </a:r>
              <a:endParaRPr lang="en-US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44650C-BA48-FC47-A402-BB813613E552}"/>
                </a:ext>
              </a:extLst>
            </p:cNvPr>
            <p:cNvSpPr txBox="1"/>
            <p:nvPr/>
          </p:nvSpPr>
          <p:spPr>
            <a:xfrm>
              <a:off x="4393891" y="1220101"/>
              <a:ext cx="14375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9 jobs </a:t>
              </a:r>
              <a:br>
                <a:rPr lang="en-US" b="1" dirty="0"/>
              </a:br>
              <a:r>
                <a:rPr lang="en-US" sz="1400" dirty="0"/>
                <a:t>for 3 LPARs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67185424-E5E2-9543-801F-C0CD571791A0}"/>
                </a:ext>
              </a:extLst>
            </p:cNvPr>
            <p:cNvSpPr txBox="1"/>
            <p:nvPr/>
          </p:nvSpPr>
          <p:spPr>
            <a:xfrm>
              <a:off x="5831458" y="1220101"/>
              <a:ext cx="14289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18 jobs</a:t>
              </a:r>
              <a:br>
                <a:rPr lang="en-US" b="1" dirty="0"/>
              </a:br>
              <a:r>
                <a:rPr lang="en-US" sz="1400" dirty="0"/>
                <a:t>for 6 LPARs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A9328F7-FAAE-234B-8D82-3C0F849919C4}"/>
                </a:ext>
              </a:extLst>
            </p:cNvPr>
            <p:cNvSpPr txBox="1"/>
            <p:nvPr/>
          </p:nvSpPr>
          <p:spPr>
            <a:xfrm>
              <a:off x="7254652" y="1220101"/>
              <a:ext cx="1428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27 jobs</a:t>
              </a:r>
              <a:br>
                <a:rPr lang="en-US" b="1" dirty="0"/>
              </a:br>
              <a:r>
                <a:rPr lang="en-US" sz="1400" dirty="0"/>
                <a:t>for 9 LPARs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238E15B-04C3-B04C-92EE-A993D7EABA17}"/>
                </a:ext>
              </a:extLst>
            </p:cNvPr>
            <p:cNvSpPr txBox="1"/>
            <p:nvPr/>
          </p:nvSpPr>
          <p:spPr>
            <a:xfrm>
              <a:off x="8683597" y="1220101"/>
              <a:ext cx="134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36 jobs</a:t>
              </a:r>
              <a:br>
                <a:rPr lang="en-US" b="1" dirty="0"/>
              </a:br>
              <a:r>
                <a:rPr lang="en-US" sz="1400" dirty="0"/>
                <a:t>for 12 LPARs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24202E1-83B4-064B-83AB-CDDABD3762EF}"/>
              </a:ext>
            </a:extLst>
          </p:cNvPr>
          <p:cNvGrpSpPr/>
          <p:nvPr/>
        </p:nvGrpSpPr>
        <p:grpSpPr>
          <a:xfrm>
            <a:off x="1809482" y="1130048"/>
            <a:ext cx="8313312" cy="213557"/>
            <a:chOff x="1627518" y="1005643"/>
            <a:chExt cx="8402127" cy="2135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50CB6DD-C2A5-C742-B532-4A4E714CB59E}"/>
                </a:ext>
              </a:extLst>
            </p:cNvPr>
            <p:cNvSpPr txBox="1"/>
            <p:nvPr/>
          </p:nvSpPr>
          <p:spPr>
            <a:xfrm>
              <a:off x="1627518" y="1005643"/>
              <a:ext cx="1329444" cy="21355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z/OS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BC7B186-7A3A-594F-97EB-44C6734BEF1E}"/>
                </a:ext>
              </a:extLst>
            </p:cNvPr>
            <p:cNvSpPr txBox="1"/>
            <p:nvPr/>
          </p:nvSpPr>
          <p:spPr>
            <a:xfrm>
              <a:off x="2951298" y="1005643"/>
              <a:ext cx="7078347" cy="213557"/>
            </a:xfrm>
            <a:prstGeom prst="rect">
              <a:avLst/>
            </a:prstGeom>
            <a:solidFill>
              <a:srgbClr val="00539B"/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MDI:SLP Platform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3337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BC945C-3A48-4815-BCCB-369D237C5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9" t="5457" r="9994"/>
          <a:stretch/>
        </p:blipFill>
        <p:spPr>
          <a:xfrm>
            <a:off x="1559655" y="1014975"/>
            <a:ext cx="8765177" cy="5681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27134-35F2-457D-ABD2-8689CDC07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Bytes by System</a:t>
            </a:r>
          </a:p>
        </p:txBody>
      </p:sp>
    </p:spTree>
    <p:extLst>
      <p:ext uri="{BB962C8B-B14F-4D97-AF65-F5344CB8AC3E}">
        <p14:creationId xmlns:p14="http://schemas.microsoft.com/office/powerpoint/2010/main" val="3023865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EEC2FA-9446-4FD5-BAD4-E26EE7BA36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t="5249" r="27071"/>
          <a:stretch/>
        </p:blipFill>
        <p:spPr>
          <a:xfrm>
            <a:off x="2377441" y="1005079"/>
            <a:ext cx="7419702" cy="57031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C2203-83D0-451C-BA27-6A54267D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Bytes by Type of Data</a:t>
            </a:r>
          </a:p>
        </p:txBody>
      </p:sp>
    </p:spTree>
    <p:extLst>
      <p:ext uri="{BB962C8B-B14F-4D97-AF65-F5344CB8AC3E}">
        <p14:creationId xmlns:p14="http://schemas.microsoft.com/office/powerpoint/2010/main" val="172488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955290A-F81D-4884-954C-BFED22F38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Elapsed Times ‘Knee of the Curve’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449A42-839C-4744-A041-E5135450295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7619" r="1494" b="1254"/>
          <a:stretch/>
        </p:blipFill>
        <p:spPr>
          <a:xfrm>
            <a:off x="1645920" y="1019274"/>
            <a:ext cx="8895806" cy="56552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839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C6E90998-C496-4EEE-8717-0803C8513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JCL to Run BUILDPDB on MDI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D4E9C2-062B-3640-BB0D-CAFF83CEB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//STEP10   EXEC LUMXPROC,PROFILE=&amp;PROFILE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//*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//* -PARM EXECUTES PROGRAM STORED ON MDI SERVER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//*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//XPROCLOG DD  SYSOUT=*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//*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//SMF      DD  DSN=&amp;SMF,                 INPUT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             DISP=OLD,UNIT=&amp;UNIT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//* LIST IS THE REPORT OUTPUT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//SASLIST  DD  DISP=(,CATLG),DSN=&amp;SASLIST,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             DCB=(LRECL=255,RECFM=VB,BLKSIZE=0),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             UNIT=&amp;UNIT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//* LOG IS THE CODE EXECUTION OUTPUT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//SASLOG   DD  DISP=(,CATLG),DSN=&amp;SASLOG,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             DCB=(LRECL=255,RECFM=VB,BLKSIZE=0),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             UNIT=&amp;UNIT</a:t>
            </a:r>
          </a:p>
          <a:p>
            <a:r>
              <a:rPr lang="en-US" b="1" dirty="0">
                <a:latin typeface="Courier" pitchFamily="2" charset="0"/>
                <a:cs typeface="Courier New" panose="02070309020205020404" pitchFamily="49" charset="0"/>
              </a:rPr>
              <a:t>//*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66E305C-01CC-4A34-9822-BCD57902D6AD}"/>
              </a:ext>
            </a:extLst>
          </p:cNvPr>
          <p:cNvSpPr/>
          <p:nvPr/>
        </p:nvSpPr>
        <p:spPr>
          <a:xfrm>
            <a:off x="3048000" y="3096602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8492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6E5DC82-0C16-4ADD-8040-055650B6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JCL to Run BUILDPDB on MDI (part 2)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26599E6-8E0D-F848-8DD5-6126D6E59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latin typeface="Courier" pitchFamily="2" charset="0"/>
              </a:rPr>
              <a:t>//*SYSIN IS VERY CASE SENSITIVE - and names of programs must match</a:t>
            </a:r>
          </a:p>
          <a:p>
            <a:r>
              <a:rPr lang="en-US" sz="2200" b="1" dirty="0">
                <a:latin typeface="Courier" pitchFamily="2" charset="0"/>
              </a:rPr>
              <a:t>//*names of SASLOG SASLIST DDs</a:t>
            </a:r>
          </a:p>
          <a:p>
            <a:r>
              <a:rPr lang="en-US" sz="2200" b="1" dirty="0">
                <a:latin typeface="Courier" pitchFamily="2" charset="0"/>
              </a:rPr>
              <a:t>//SYSIN    DD  *</a:t>
            </a:r>
          </a:p>
          <a:p>
            <a:r>
              <a:rPr lang="en-US" sz="2200" b="1" dirty="0">
                <a:latin typeface="Courier" pitchFamily="2" charset="0"/>
              </a:rPr>
              <a:t>-PARM </a:t>
            </a:r>
            <a:r>
              <a:rPr lang="en-US" sz="2200" b="1" dirty="0" err="1">
                <a:latin typeface="Courier" pitchFamily="2" charset="0"/>
              </a:rPr>
              <a:t>slp_program</a:t>
            </a:r>
            <a:r>
              <a:rPr lang="en-US" sz="2200" b="1" dirty="0">
                <a:latin typeface="Courier" pitchFamily="2" charset="0"/>
              </a:rPr>
              <a:t>=/</a:t>
            </a:r>
            <a:r>
              <a:rPr lang="en-US" sz="2200" b="1" dirty="0" err="1">
                <a:latin typeface="Courier" pitchFamily="2" charset="0"/>
              </a:rPr>
              <a:t>luminex</a:t>
            </a:r>
            <a:r>
              <a:rPr lang="en-US" sz="2200" b="1" dirty="0">
                <a:latin typeface="Courier" pitchFamily="2" charset="0"/>
              </a:rPr>
              <a:t>/storage/CUST/</a:t>
            </a:r>
            <a:r>
              <a:rPr lang="en-US" sz="2200" b="1" dirty="0" err="1">
                <a:latin typeface="Courier" pitchFamily="2" charset="0"/>
              </a:rPr>
              <a:t>mxg</a:t>
            </a:r>
            <a:r>
              <a:rPr lang="en-US" sz="2200" b="1" dirty="0">
                <a:latin typeface="Courier" pitchFamily="2" charset="0"/>
              </a:rPr>
              <a:t>/userid/</a:t>
            </a:r>
            <a:r>
              <a:rPr lang="en-US" sz="2200" b="1" dirty="0" err="1">
                <a:latin typeface="Courier" pitchFamily="2" charset="0"/>
              </a:rPr>
              <a:t>mdipdb.sas</a:t>
            </a:r>
            <a:endParaRPr lang="en-US" sz="2200" b="1" dirty="0">
              <a:latin typeface="Courier" pitchFamily="2" charset="0"/>
            </a:endParaRPr>
          </a:p>
          <a:p>
            <a:r>
              <a:rPr lang="en-US" sz="2200" b="1" dirty="0">
                <a:latin typeface="Courier" pitchFamily="2" charset="0"/>
              </a:rPr>
              <a:t>;</a:t>
            </a:r>
          </a:p>
          <a:p>
            <a:r>
              <a:rPr lang="en-US" sz="2200" b="1" dirty="0">
                <a:latin typeface="Courier" pitchFamily="2" charset="0"/>
              </a:rPr>
              <a:t>-DD_SASLOG=</a:t>
            </a:r>
            <a:r>
              <a:rPr lang="en-US" sz="2200" b="1" dirty="0" err="1">
                <a:latin typeface="Courier" pitchFamily="2" charset="0"/>
              </a:rPr>
              <a:t>mdipdb.log</a:t>
            </a:r>
            <a:r>
              <a:rPr lang="en-US" sz="2200" b="1" dirty="0">
                <a:latin typeface="Courier" pitchFamily="2" charset="0"/>
              </a:rPr>
              <a:t> </a:t>
            </a:r>
            <a:r>
              <a:rPr lang="en-US" sz="2200" b="1" dirty="0" err="1">
                <a:latin typeface="Courier" pitchFamily="2" charset="0"/>
              </a:rPr>
              <a:t>oformat</a:t>
            </a:r>
            <a:r>
              <a:rPr lang="en-US" sz="2200" b="1" dirty="0">
                <a:latin typeface="Courier" pitchFamily="2" charset="0"/>
              </a:rPr>
              <a:t>=</a:t>
            </a:r>
            <a:r>
              <a:rPr lang="en-US" sz="2200" b="1" dirty="0" err="1">
                <a:latin typeface="Courier" pitchFamily="2" charset="0"/>
              </a:rPr>
              <a:t>ebcdic_NPC</a:t>
            </a:r>
            <a:r>
              <a:rPr lang="en-US" sz="2200" b="1" dirty="0">
                <a:latin typeface="Courier" pitchFamily="2" charset="0"/>
              </a:rPr>
              <a:t>;</a:t>
            </a:r>
          </a:p>
          <a:p>
            <a:r>
              <a:rPr lang="en-US" sz="2200" b="1" dirty="0">
                <a:latin typeface="Courier" pitchFamily="2" charset="0"/>
              </a:rPr>
              <a:t>;</a:t>
            </a:r>
          </a:p>
          <a:p>
            <a:r>
              <a:rPr lang="en-US" sz="2200" b="1" dirty="0">
                <a:latin typeface="Courier" pitchFamily="2" charset="0"/>
              </a:rPr>
              <a:t>-DD_SASLIST=</a:t>
            </a:r>
            <a:r>
              <a:rPr lang="en-US" sz="2200" b="1" dirty="0" err="1">
                <a:latin typeface="Courier" pitchFamily="2" charset="0"/>
              </a:rPr>
              <a:t>mdipdb.lst</a:t>
            </a:r>
            <a:r>
              <a:rPr lang="en-US" sz="2200" b="1" dirty="0">
                <a:latin typeface="Courier" pitchFamily="2" charset="0"/>
              </a:rPr>
              <a:t> </a:t>
            </a:r>
            <a:r>
              <a:rPr lang="en-US" sz="2200" b="1" dirty="0" err="1">
                <a:latin typeface="Courier" pitchFamily="2" charset="0"/>
              </a:rPr>
              <a:t>oformat</a:t>
            </a:r>
            <a:r>
              <a:rPr lang="en-US" sz="2200" b="1" dirty="0">
                <a:latin typeface="Courier" pitchFamily="2" charset="0"/>
              </a:rPr>
              <a:t>=</a:t>
            </a:r>
            <a:r>
              <a:rPr lang="en-US" sz="2200" b="1" dirty="0" err="1">
                <a:latin typeface="Courier" pitchFamily="2" charset="0"/>
              </a:rPr>
              <a:t>ebcdic_NPC</a:t>
            </a:r>
            <a:r>
              <a:rPr lang="en-US" sz="2200" b="1" dirty="0">
                <a:latin typeface="Courier" pitchFamily="2" charset="0"/>
              </a:rPr>
              <a:t>;</a:t>
            </a:r>
          </a:p>
          <a:p>
            <a:r>
              <a:rPr lang="en-US" sz="2200" b="1" dirty="0">
                <a:latin typeface="Courier" pitchFamily="2" charset="0"/>
              </a:rPr>
              <a:t>;</a:t>
            </a:r>
          </a:p>
          <a:p>
            <a:r>
              <a:rPr lang="en-US" sz="2200" b="1" dirty="0">
                <a:latin typeface="Courier" pitchFamily="2" charset="0"/>
              </a:rPr>
              <a:t>-DD_SMF=</a:t>
            </a:r>
            <a:r>
              <a:rPr lang="en-US" sz="2200" b="1" dirty="0" err="1">
                <a:latin typeface="Courier" pitchFamily="2" charset="0"/>
              </a:rPr>
              <a:t>mdipdb.smf</a:t>
            </a:r>
            <a:r>
              <a:rPr lang="en-US" sz="2200" b="1" dirty="0">
                <a:latin typeface="Courier" pitchFamily="2" charset="0"/>
              </a:rPr>
              <a:t>;</a:t>
            </a:r>
          </a:p>
          <a:p>
            <a:r>
              <a:rPr lang="en-US" sz="2200" b="1" dirty="0">
                <a:latin typeface="Courier" pitchFamily="2" charset="0"/>
              </a:rPr>
              <a:t>/*</a:t>
            </a:r>
          </a:p>
        </p:txBody>
      </p:sp>
    </p:spTree>
    <p:extLst>
      <p:ext uri="{BB962C8B-B14F-4D97-AF65-F5344CB8AC3E}">
        <p14:creationId xmlns:p14="http://schemas.microsoft.com/office/powerpoint/2010/main" val="3756667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691AEBF-74B5-43DE-9287-857EC31C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to Run Daily/Weekly/Monthly/Trend Jobs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3B96A0D-14AD-A741-BAD0-1D0662E91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Courier" pitchFamily="2" charset="0"/>
              </a:rPr>
              <a:t> </a:t>
            </a:r>
            <a:r>
              <a:rPr lang="en-US" b="1" dirty="0">
                <a:latin typeface="Courier" pitchFamily="2" charset="0"/>
              </a:rPr>
              <a:t>%</a:t>
            </a:r>
            <a:r>
              <a:rPr lang="en-US" b="1" dirty="0" err="1">
                <a:latin typeface="Courier" pitchFamily="2" charset="0"/>
              </a:rPr>
              <a:t>utilbldp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 err="1">
                <a:latin typeface="Courier" pitchFamily="2" charset="0"/>
              </a:rPr>
              <a:t>useradd</a:t>
            </a:r>
            <a:r>
              <a:rPr lang="en-US" b="1" dirty="0">
                <a:latin typeface="Courier" pitchFamily="2" charset="0"/>
              </a:rPr>
              <a:t>=42 6156,buildpdb=</a:t>
            </a:r>
            <a:r>
              <a:rPr lang="en-US" b="1" dirty="0" err="1">
                <a:latin typeface="Courier" pitchFamily="2" charset="0"/>
              </a:rPr>
              <a:t>yes,outfile</a:t>
            </a:r>
            <a:r>
              <a:rPr lang="en-US" b="1" dirty="0">
                <a:latin typeface="Courier" pitchFamily="2" charset="0"/>
              </a:rPr>
              <a:t>=instream);</a:t>
            </a:r>
          </a:p>
          <a:p>
            <a:r>
              <a:rPr lang="en-US" b="1" dirty="0">
                <a:latin typeface="Courier" pitchFamily="2" charset="0"/>
              </a:rPr>
              <a:t> %</a:t>
            </a:r>
            <a:r>
              <a:rPr lang="en-US" b="1" dirty="0" err="1">
                <a:latin typeface="Courier" pitchFamily="2" charset="0"/>
              </a:rPr>
              <a:t>bldsmpdb</a:t>
            </a:r>
            <a:r>
              <a:rPr lang="en-US" b="1" dirty="0">
                <a:latin typeface="Courier" pitchFamily="2" charset="0"/>
              </a:rPr>
              <a:t>(</a:t>
            </a:r>
            <a:r>
              <a:rPr lang="en-US" b="1" dirty="0" err="1">
                <a:latin typeface="Courier" pitchFamily="2" charset="0"/>
              </a:rPr>
              <a:t>buildpdb</a:t>
            </a:r>
            <a:r>
              <a:rPr lang="en-US" b="1" dirty="0">
                <a:latin typeface="Courier" pitchFamily="2" charset="0"/>
              </a:rPr>
              <a:t>=instream,</a:t>
            </a:r>
          </a:p>
          <a:p>
            <a:r>
              <a:rPr lang="en-US" b="1" dirty="0">
                <a:latin typeface="Courier" pitchFamily="2" charset="0"/>
              </a:rPr>
              <a:t>  </a:t>
            </a:r>
            <a:r>
              <a:rPr lang="en-US" b="1" dirty="0" err="1">
                <a:latin typeface="Courier" pitchFamily="2" charset="0"/>
              </a:rPr>
              <a:t>autoaloc</a:t>
            </a:r>
            <a:r>
              <a:rPr lang="en-US" b="1" dirty="0">
                <a:latin typeface="Courier" pitchFamily="2" charset="0"/>
              </a:rPr>
              <a:t>=yes,</a:t>
            </a:r>
          </a:p>
          <a:p>
            <a:r>
              <a:rPr lang="en-US" b="1" dirty="0">
                <a:latin typeface="Courier" pitchFamily="2" charset="0"/>
              </a:rPr>
              <a:t>  </a:t>
            </a:r>
            <a:r>
              <a:rPr lang="en-US" b="1" dirty="0" err="1">
                <a:latin typeface="Courier" pitchFamily="2" charset="0"/>
              </a:rPr>
              <a:t>basedir</a:t>
            </a:r>
            <a:r>
              <a:rPr lang="en-US" b="1" dirty="0">
                <a:latin typeface="Courier" pitchFamily="2" charset="0"/>
              </a:rPr>
              <a:t>=/</a:t>
            </a:r>
            <a:r>
              <a:rPr lang="en-US" b="1" dirty="0" err="1">
                <a:latin typeface="Courier" pitchFamily="2" charset="0"/>
              </a:rPr>
              <a:t>luminex</a:t>
            </a:r>
            <a:r>
              <a:rPr lang="en-US" b="1" dirty="0">
                <a:latin typeface="Courier" pitchFamily="2" charset="0"/>
              </a:rPr>
              <a:t>/</a:t>
            </a:r>
            <a:r>
              <a:rPr lang="en-US" b="1" dirty="0" err="1">
                <a:latin typeface="Courier" pitchFamily="2" charset="0"/>
              </a:rPr>
              <a:t>mxg</a:t>
            </a:r>
            <a:r>
              <a:rPr lang="en-US" b="1" dirty="0">
                <a:latin typeface="Courier" pitchFamily="2" charset="0"/>
              </a:rPr>
              <a:t>/,</a:t>
            </a:r>
          </a:p>
          <a:p>
            <a:r>
              <a:rPr lang="en-US" b="1" dirty="0">
                <a:latin typeface="Courier" pitchFamily="2" charset="0"/>
              </a:rPr>
              <a:t>  </a:t>
            </a:r>
            <a:r>
              <a:rPr lang="en-US" b="1" dirty="0" err="1">
                <a:latin typeface="Courier" pitchFamily="2" charset="0"/>
              </a:rPr>
              <a:t>datefmt</a:t>
            </a:r>
            <a:r>
              <a:rPr lang="en-US" b="1" dirty="0">
                <a:latin typeface="Courier" pitchFamily="2" charset="0"/>
              </a:rPr>
              <a:t>=</a:t>
            </a:r>
            <a:r>
              <a:rPr lang="en-US" b="1" dirty="0" err="1">
                <a:latin typeface="Courier" pitchFamily="2" charset="0"/>
              </a:rPr>
              <a:t>yymmdd</a:t>
            </a:r>
            <a:r>
              <a:rPr lang="en-US" b="1" dirty="0">
                <a:latin typeface="Courier" pitchFamily="2" charset="0"/>
              </a:rPr>
              <a:t>,</a:t>
            </a:r>
          </a:p>
          <a:p>
            <a:r>
              <a:rPr lang="en-US" b="1" dirty="0">
                <a:latin typeface="Courier" pitchFamily="2" charset="0"/>
              </a:rPr>
              <a:t>  </a:t>
            </a:r>
            <a:r>
              <a:rPr lang="en-US" b="1" dirty="0" err="1">
                <a:latin typeface="Courier" pitchFamily="2" charset="0"/>
              </a:rPr>
              <a:t>runday</a:t>
            </a:r>
            <a:r>
              <a:rPr lang="en-US" b="1" dirty="0">
                <a:latin typeface="Courier" pitchFamily="2" charset="0"/>
              </a:rPr>
              <a:t>=</a:t>
            </a:r>
            <a:r>
              <a:rPr lang="en-US" b="1" dirty="0" err="1">
                <a:latin typeface="Courier" pitchFamily="2" charset="0"/>
              </a:rPr>
              <a:t>yes,runweek</a:t>
            </a:r>
            <a:r>
              <a:rPr lang="en-US" b="1" dirty="0">
                <a:latin typeface="Courier" pitchFamily="2" charset="0"/>
              </a:rPr>
              <a:t>=</a:t>
            </a:r>
            <a:r>
              <a:rPr lang="en-US" b="1" dirty="0" err="1">
                <a:latin typeface="Courier" pitchFamily="2" charset="0"/>
              </a:rPr>
              <a:t>yes,runmnth</a:t>
            </a:r>
            <a:r>
              <a:rPr lang="en-US" b="1" dirty="0">
                <a:latin typeface="Courier" pitchFamily="2" charset="0"/>
              </a:rPr>
              <a:t>=</a:t>
            </a:r>
            <a:r>
              <a:rPr lang="en-US" b="1" dirty="0" err="1">
                <a:latin typeface="Courier" pitchFamily="2" charset="0"/>
              </a:rPr>
              <a:t>yes,runtrnd</a:t>
            </a:r>
            <a:r>
              <a:rPr lang="en-US" b="1" dirty="0">
                <a:latin typeface="Courier" pitchFamily="2" charset="0"/>
              </a:rPr>
              <a:t>=weekly,</a:t>
            </a:r>
          </a:p>
          <a:p>
            <a:r>
              <a:rPr lang="en-US" b="1" dirty="0">
                <a:latin typeface="Courier" pitchFamily="2" charset="0"/>
              </a:rPr>
              <a:t>  day2keep=31,cicskeep=14,db2keep=14,wek2keep=26,</a:t>
            </a:r>
          </a:p>
          <a:p>
            <a:r>
              <a:rPr lang="en-US" b="1" dirty="0">
                <a:latin typeface="Courier" pitchFamily="2" charset="0"/>
              </a:rPr>
              <a:t>  mth2keep=48</a:t>
            </a:r>
          </a:p>
          <a:p>
            <a:r>
              <a:rPr lang="en-US" sz="2800" b="1" dirty="0">
                <a:latin typeface="Courier" pitchFamily="2" charset="0"/>
              </a:rPr>
              <a:t> );</a:t>
            </a:r>
          </a:p>
        </p:txBody>
      </p:sp>
    </p:spTree>
    <p:extLst>
      <p:ext uri="{BB962C8B-B14F-4D97-AF65-F5344CB8AC3E}">
        <p14:creationId xmlns:p14="http://schemas.microsoft.com/office/powerpoint/2010/main" val="470988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47D310-B3FC-AD47-AB2E-39F7E578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40EB71D-3AF3-2540-8B65-3896F00770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CICS data for test 1 exceeded the capacity of a 3490 tape so the second largest system was substituted.</a:t>
            </a:r>
          </a:p>
          <a:p>
            <a:r>
              <a:rPr lang="en-US" dirty="0"/>
              <a:t>Always define at least some 3590 drives</a:t>
            </a:r>
          </a:p>
          <a:p>
            <a:r>
              <a:rPr lang="en-US" dirty="0"/>
              <a:t>Modify SLP to handle multi-volume tape inputs</a:t>
            </a:r>
          </a:p>
          <a:p>
            <a:r>
              <a:rPr lang="en-US" dirty="0"/>
              <a:t>Each job uses 3 tape drives/tapes so there must be plenty of scratch tapes available 12*3=36 jobs times 3 tapes is 108 tape drives and 72 scratch tapes </a:t>
            </a:r>
          </a:p>
          <a:p>
            <a:r>
              <a:rPr lang="en-US" dirty="0"/>
              <a:t>Time to learn at least a </a:t>
            </a:r>
            <a:r>
              <a:rPr lang="en-US"/>
              <a:t>bit about LINUX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59FC6AE-F329-A649-843C-6A154BE92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10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37132-C74A-5143-B3F4-F64AD784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DED341-DB95-584D-A966-B814501FC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 was very impressed by the performance of the MDI:SLP Platform</a:t>
            </a:r>
          </a:p>
          <a:p>
            <a:pPr lvl="1"/>
            <a:r>
              <a:rPr lang="en-US" dirty="0"/>
              <a:t>PDB builds reduced from 3.5 – 4 hours to under 2 hours</a:t>
            </a:r>
          </a:p>
          <a:p>
            <a:pPr lvl="1"/>
            <a:r>
              <a:rPr lang="en-US" dirty="0"/>
              <a:t>Allows client to grow without impacting mainframe 4-hour rolling average</a:t>
            </a:r>
          </a:p>
          <a:p>
            <a:r>
              <a:rPr lang="en-US" dirty="0"/>
              <a:t>Client loves the WPS Workbench</a:t>
            </a:r>
          </a:p>
          <a:p>
            <a:pPr lvl="1"/>
            <a:r>
              <a:rPr lang="en-US" dirty="0"/>
              <a:t>Allows non-mainframe analyst to support capacity reporting</a:t>
            </a:r>
          </a:p>
          <a:p>
            <a:r>
              <a:rPr lang="en-US" dirty="0"/>
              <a:t>Client excited to capitalize on code optimization/modernization</a:t>
            </a:r>
          </a:p>
          <a:p>
            <a:pPr lvl="1"/>
            <a:r>
              <a:rPr lang="en-US" dirty="0"/>
              <a:t>Ease of support for years to come</a:t>
            </a:r>
          </a:p>
          <a:p>
            <a:pPr lvl="1"/>
            <a:r>
              <a:rPr lang="en-US" dirty="0"/>
              <a:t>Some code converted to macros now supported by MXG</a:t>
            </a:r>
          </a:p>
          <a:p>
            <a:pPr lvl="1"/>
            <a:r>
              <a:rPr lang="en-US" dirty="0"/>
              <a:t>Interested in code enhancements being written in R and Python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01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3024E-4618-3A47-9A5D-30B061796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5EC8DB-B33B-9F40-A8E5-FE997761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671E47-EB2B-5647-8777-5EF7B3D27A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9"/>
          <a:stretch/>
        </p:blipFill>
        <p:spPr>
          <a:xfrm>
            <a:off x="2120104" y="285750"/>
            <a:ext cx="7581738" cy="651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1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D283A5-E45D-3F42-A1A7-60B28EC62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Environment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0ED9D2-8A04-7C4A-981D-7EEDD0EE6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mainframe client in the US</a:t>
            </a:r>
          </a:p>
          <a:p>
            <a:pPr lvl="1"/>
            <a:r>
              <a:rPr lang="en-US" dirty="0"/>
              <a:t>Up to 12 TB of SMF data processed daily during peak retail period</a:t>
            </a:r>
          </a:p>
          <a:p>
            <a:pPr lvl="2"/>
            <a:r>
              <a:rPr lang="en-US" dirty="0"/>
              <a:t>Approximately 8 TB of SMF data on a daily basis</a:t>
            </a:r>
          </a:p>
          <a:p>
            <a:pPr lvl="3"/>
            <a:r>
              <a:rPr lang="en-US" sz="1733" dirty="0"/>
              <a:t>CICS, DB2 and everything else (MVS)</a:t>
            </a:r>
          </a:p>
          <a:p>
            <a:pPr lvl="1"/>
            <a:r>
              <a:rPr lang="en-US" dirty="0"/>
              <a:t>30+ LPARS</a:t>
            </a:r>
          </a:p>
          <a:p>
            <a:pPr lvl="2"/>
            <a:r>
              <a:rPr lang="en-US" dirty="0"/>
              <a:t>Process approximately 1.2 – 1.6  TB of SMF data every 4 hours</a:t>
            </a:r>
          </a:p>
          <a:p>
            <a:pPr lvl="1"/>
            <a:r>
              <a:rPr lang="en-US" dirty="0"/>
              <a:t>PDBs are used by Data Analysts for business insights as soon as available</a:t>
            </a:r>
          </a:p>
          <a:p>
            <a:pPr lvl="2"/>
            <a:r>
              <a:rPr lang="en-US" altLang="en-US" dirty="0"/>
              <a:t>MXG processing is staggered 15 minutes apart to manage system resources</a:t>
            </a:r>
            <a:endParaRPr lang="en-US" dirty="0"/>
          </a:p>
          <a:p>
            <a:pPr lvl="2"/>
            <a:r>
              <a:rPr lang="en-US" dirty="0"/>
              <a:t>Time to process currently is 3.5 – 4 hours</a:t>
            </a:r>
          </a:p>
          <a:p>
            <a:pPr lvl="1"/>
            <a:r>
              <a:rPr lang="en-US" dirty="0"/>
              <a:t>Capacity Management reporting is executed every 4 hours or 6x per day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040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67C31B6-34C3-1349-A842-2FC8FBEB9E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BF1C9EBA-6EDE-CE48-A556-705FE1B21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Paul Massengill: pmassengill@luminex.com</a:t>
            </a:r>
          </a:p>
          <a:p>
            <a:r>
              <a:rPr lang="en-US" dirty="0"/>
              <a:t>Chuck </a:t>
            </a:r>
            <a:r>
              <a:rPr lang="en-US" dirty="0" err="1"/>
              <a:t>Hopf</a:t>
            </a:r>
            <a:r>
              <a:rPr lang="en-US" dirty="0"/>
              <a:t>: chuck@mxg.com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A6840B-1C80-F44C-AE5A-95033AA17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042" y="3991925"/>
            <a:ext cx="2184400" cy="218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BD064B7-C5CE-9E42-881E-B49A57ECD290}"/>
              </a:ext>
            </a:extLst>
          </p:cNvPr>
          <p:cNvSpPr txBox="1"/>
          <p:nvPr/>
        </p:nvSpPr>
        <p:spPr>
          <a:xfrm>
            <a:off x="9397238" y="3558541"/>
            <a:ext cx="243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Evaluate this session:</a:t>
            </a:r>
          </a:p>
        </p:txBody>
      </p:sp>
    </p:spTree>
    <p:extLst>
      <p:ext uri="{BB962C8B-B14F-4D97-AF65-F5344CB8AC3E}">
        <p14:creationId xmlns:p14="http://schemas.microsoft.com/office/powerpoint/2010/main" val="4084362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ignette.wikia.nocookie.net/spongebob/images/8/8e/Hoopla_Fish.png/revision/latest?cb=201503200138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91" y="4883364"/>
            <a:ext cx="1504057" cy="14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 rot="20835399">
            <a:off x="-21361" y="208129"/>
            <a:ext cx="6776720" cy="5061991"/>
            <a:chOff x="2495599" y="0"/>
            <a:chExt cx="6776720" cy="5061991"/>
          </a:xfrm>
        </p:grpSpPr>
        <p:sp>
          <p:nvSpPr>
            <p:cNvPr id="8" name="Explosion 1 7"/>
            <p:cNvSpPr/>
            <p:nvPr/>
          </p:nvSpPr>
          <p:spPr>
            <a:xfrm>
              <a:off x="2495599" y="0"/>
              <a:ext cx="6776720" cy="5061991"/>
            </a:xfrm>
            <a:prstGeom prst="irregularSeal1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2986" y="1580748"/>
              <a:ext cx="537464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The Race to </a:t>
              </a: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15,000!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66DF4-E379-7C4A-B261-863FA350AB8C}" type="slidenum">
              <a:rPr kumimoji="0" lang="en-US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95236" y="1291679"/>
            <a:ext cx="1652319" cy="1513840"/>
            <a:chOff x="9389700" y="1447925"/>
            <a:chExt cx="1652319" cy="1513840"/>
          </a:xfrm>
        </p:grpSpPr>
        <p:sp>
          <p:nvSpPr>
            <p:cNvPr id="10" name="12-Point Star 9"/>
            <p:cNvSpPr/>
            <p:nvPr/>
          </p:nvSpPr>
          <p:spPr>
            <a:xfrm>
              <a:off x="9389700" y="1447925"/>
              <a:ext cx="1652319" cy="1513840"/>
            </a:xfrm>
            <a:prstGeom prst="star12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95184" y="2025868"/>
              <a:ext cx="124134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PERSON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94664" y="2517691"/>
            <a:ext cx="1652319" cy="1513840"/>
            <a:chOff x="8380713" y="2897395"/>
            <a:chExt cx="1652319" cy="1513840"/>
          </a:xfrm>
        </p:grpSpPr>
        <p:sp>
          <p:nvSpPr>
            <p:cNvPr id="11" name="12-Point Star 10"/>
            <p:cNvSpPr/>
            <p:nvPr/>
          </p:nvSpPr>
          <p:spPr>
            <a:xfrm>
              <a:off x="8380713" y="2897395"/>
              <a:ext cx="1652319" cy="1513840"/>
            </a:xfrm>
            <a:prstGeom prst="star12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83454" y="3475338"/>
              <a:ext cx="1446835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PROGRAM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195487" y="2591694"/>
            <a:ext cx="1652319" cy="1513840"/>
            <a:chOff x="10398687" y="2833024"/>
            <a:chExt cx="1652319" cy="1513840"/>
          </a:xfrm>
        </p:grpSpPr>
        <p:sp>
          <p:nvSpPr>
            <p:cNvPr id="12" name="12-Point Star 11"/>
            <p:cNvSpPr/>
            <p:nvPr/>
          </p:nvSpPr>
          <p:spPr>
            <a:xfrm>
              <a:off x="10398687" y="2833024"/>
              <a:ext cx="1652319" cy="1513840"/>
            </a:xfrm>
            <a:prstGeom prst="star12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501428" y="3410967"/>
              <a:ext cx="1446835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PROJECT</a:t>
              </a:r>
            </a:p>
          </p:txBody>
        </p:sp>
      </p:grpSp>
      <p:sp>
        <p:nvSpPr>
          <p:cNvPr id="23" name="Double Brace 22"/>
          <p:cNvSpPr/>
          <p:nvPr/>
        </p:nvSpPr>
        <p:spPr>
          <a:xfrm>
            <a:off x="8072361" y="4250058"/>
            <a:ext cx="3976529" cy="1946740"/>
          </a:xfrm>
          <a:prstGeom prst="bracePair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 your session evaluations 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/>
              </a:rPr>
              <a:t>www.share.org/evaluation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see your progress on the leaderboard!</a:t>
            </a:r>
          </a:p>
        </p:txBody>
      </p:sp>
      <p:sp>
        <p:nvSpPr>
          <p:cNvPr id="27" name="4-Point Star 26"/>
          <p:cNvSpPr/>
          <p:nvPr/>
        </p:nvSpPr>
        <p:spPr>
          <a:xfrm rot="20763310">
            <a:off x="5530372" y="2989869"/>
            <a:ext cx="521096" cy="477054"/>
          </a:xfrm>
          <a:prstGeom prst="star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4-Point Star 28"/>
          <p:cNvSpPr/>
          <p:nvPr/>
        </p:nvSpPr>
        <p:spPr>
          <a:xfrm rot="383945">
            <a:off x="820687" y="514702"/>
            <a:ext cx="521096" cy="477054"/>
          </a:xfrm>
          <a:prstGeom prst="star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4-Point Star 29"/>
          <p:cNvSpPr/>
          <p:nvPr/>
        </p:nvSpPr>
        <p:spPr>
          <a:xfrm rot="369882">
            <a:off x="311699" y="796778"/>
            <a:ext cx="445760" cy="429012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4-Point Star 30"/>
          <p:cNvSpPr/>
          <p:nvPr/>
        </p:nvSpPr>
        <p:spPr>
          <a:xfrm rot="383945">
            <a:off x="3610666" y="3934275"/>
            <a:ext cx="521096" cy="477054"/>
          </a:xfrm>
          <a:prstGeom prst="star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4-Point Star 31"/>
          <p:cNvSpPr/>
          <p:nvPr/>
        </p:nvSpPr>
        <p:spPr>
          <a:xfrm rot="383945">
            <a:off x="9349277" y="2726858"/>
            <a:ext cx="521096" cy="477054"/>
          </a:xfrm>
          <a:prstGeom prst="star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4-Point Star 32"/>
          <p:cNvSpPr/>
          <p:nvPr/>
        </p:nvSpPr>
        <p:spPr>
          <a:xfrm rot="383945">
            <a:off x="7626668" y="5775739"/>
            <a:ext cx="521096" cy="477054"/>
          </a:xfrm>
          <a:prstGeom prst="star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4-Point Star 33"/>
          <p:cNvSpPr/>
          <p:nvPr/>
        </p:nvSpPr>
        <p:spPr>
          <a:xfrm rot="20763310">
            <a:off x="9842396" y="3275642"/>
            <a:ext cx="521096" cy="477054"/>
          </a:xfrm>
          <a:prstGeom prst="star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4-Point Star 34"/>
          <p:cNvSpPr/>
          <p:nvPr/>
        </p:nvSpPr>
        <p:spPr>
          <a:xfrm rot="20763310">
            <a:off x="356277" y="207890"/>
            <a:ext cx="521096" cy="477054"/>
          </a:xfrm>
          <a:prstGeom prst="star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4-Point Star 35"/>
          <p:cNvSpPr/>
          <p:nvPr/>
        </p:nvSpPr>
        <p:spPr>
          <a:xfrm rot="369882">
            <a:off x="10937456" y="1315428"/>
            <a:ext cx="445760" cy="429012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4-Point Star 36"/>
          <p:cNvSpPr/>
          <p:nvPr/>
        </p:nvSpPr>
        <p:spPr>
          <a:xfrm rot="369882">
            <a:off x="11326403" y="3929416"/>
            <a:ext cx="445760" cy="429012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4-Point Star 37"/>
          <p:cNvSpPr/>
          <p:nvPr/>
        </p:nvSpPr>
        <p:spPr>
          <a:xfrm rot="369882">
            <a:off x="7412836" y="5512087"/>
            <a:ext cx="445760" cy="429012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4-Point Star 38"/>
          <p:cNvSpPr/>
          <p:nvPr/>
        </p:nvSpPr>
        <p:spPr>
          <a:xfrm rot="369882">
            <a:off x="4446995" y="635366"/>
            <a:ext cx="445760" cy="429012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4-Point Star 40"/>
          <p:cNvSpPr/>
          <p:nvPr/>
        </p:nvSpPr>
        <p:spPr>
          <a:xfrm rot="369882">
            <a:off x="444606" y="3163582"/>
            <a:ext cx="445760" cy="429012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4-Point Star 42"/>
          <p:cNvSpPr/>
          <p:nvPr/>
        </p:nvSpPr>
        <p:spPr>
          <a:xfrm rot="383945">
            <a:off x="11144414" y="1752929"/>
            <a:ext cx="521096" cy="477054"/>
          </a:xfrm>
          <a:prstGeom prst="star4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4-Point Star 46"/>
          <p:cNvSpPr/>
          <p:nvPr/>
        </p:nvSpPr>
        <p:spPr>
          <a:xfrm rot="369882">
            <a:off x="5148082" y="3593950"/>
            <a:ext cx="445760" cy="429012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32027" y="3647440"/>
            <a:ext cx="4673600" cy="3210560"/>
            <a:chOff x="132027" y="3647440"/>
            <a:chExt cx="4673600" cy="3210560"/>
          </a:xfrm>
        </p:grpSpPr>
        <p:sp>
          <p:nvSpPr>
            <p:cNvPr id="25" name="Explosion 1 24"/>
            <p:cNvSpPr/>
            <p:nvPr/>
          </p:nvSpPr>
          <p:spPr>
            <a:xfrm rot="10216203">
              <a:off x="132027" y="3647440"/>
              <a:ext cx="4673600" cy="3210560"/>
            </a:xfrm>
            <a:prstGeom prst="irregularSeal1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206" y="4374927"/>
              <a:ext cx="3517697" cy="1883827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4033520" y="4232919"/>
            <a:ext cx="2437240" cy="826711"/>
            <a:chOff x="4033520" y="4232919"/>
            <a:chExt cx="2437240" cy="826711"/>
          </a:xfrm>
        </p:grpSpPr>
        <p:sp>
          <p:nvSpPr>
            <p:cNvPr id="44" name="Oval Callout 43"/>
            <p:cNvSpPr/>
            <p:nvPr/>
          </p:nvSpPr>
          <p:spPr>
            <a:xfrm flipH="1">
              <a:off x="4033520" y="4232919"/>
              <a:ext cx="2437240" cy="775362"/>
            </a:xfrm>
            <a:prstGeom prst="wedgeEllipseCallout">
              <a:avLst>
                <a:gd name="adj1" fmla="val -42998"/>
                <a:gd name="adj2" fmla="val 7971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4502" y="4242695"/>
              <a:ext cx="1975275" cy="816935"/>
            </a:xfrm>
            <a:prstGeom prst="rect">
              <a:avLst/>
            </a:prstGeom>
          </p:spPr>
        </p:pic>
      </p:grpSp>
      <p:grpSp>
        <p:nvGrpSpPr>
          <p:cNvPr id="54" name="Group 53"/>
          <p:cNvGrpSpPr/>
          <p:nvPr/>
        </p:nvGrpSpPr>
        <p:grpSpPr>
          <a:xfrm>
            <a:off x="6361014" y="282057"/>
            <a:ext cx="2911305" cy="1887266"/>
            <a:chOff x="6361014" y="282057"/>
            <a:chExt cx="2911305" cy="1887266"/>
          </a:xfrm>
        </p:grpSpPr>
        <p:sp>
          <p:nvSpPr>
            <p:cNvPr id="17" name="Cloud Callout 16"/>
            <p:cNvSpPr/>
            <p:nvPr/>
          </p:nvSpPr>
          <p:spPr>
            <a:xfrm>
              <a:off x="6361014" y="282057"/>
              <a:ext cx="2911305" cy="1887266"/>
            </a:xfrm>
            <a:prstGeom prst="cloudCallout">
              <a:avLst>
                <a:gd name="adj1" fmla="val 45040"/>
                <a:gd name="adj2" fmla="val 6939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443313">
              <a:off x="6602693" y="601314"/>
              <a:ext cx="2499577" cy="1146147"/>
            </a:xfrm>
            <a:prstGeom prst="rect">
              <a:avLst/>
            </a:prstGeom>
          </p:spPr>
        </p:pic>
      </p:grpSp>
      <p:sp>
        <p:nvSpPr>
          <p:cNvPr id="40" name="4-Point Star 39"/>
          <p:cNvSpPr/>
          <p:nvPr/>
        </p:nvSpPr>
        <p:spPr>
          <a:xfrm rot="369882">
            <a:off x="6736665" y="1922913"/>
            <a:ext cx="445760" cy="429012"/>
          </a:xfrm>
          <a:prstGeom prst="star4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4-Point Star 27"/>
          <p:cNvSpPr/>
          <p:nvPr/>
        </p:nvSpPr>
        <p:spPr>
          <a:xfrm rot="20763310">
            <a:off x="283330" y="4807245"/>
            <a:ext cx="521096" cy="477054"/>
          </a:xfrm>
          <a:prstGeom prst="star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4-Point Star 41"/>
          <p:cNvSpPr/>
          <p:nvPr/>
        </p:nvSpPr>
        <p:spPr>
          <a:xfrm rot="723804">
            <a:off x="4206528" y="5885224"/>
            <a:ext cx="521096" cy="477054"/>
          </a:xfrm>
          <a:prstGeom prst="star4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48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Client Environment (continued)</a:t>
            </a:r>
          </a:p>
        </p:txBody>
      </p:sp>
      <p:sp>
        <p:nvSpPr>
          <p:cNvPr id="1741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SAS code for reporting created decades ago</a:t>
            </a:r>
          </a:p>
          <a:p>
            <a:pPr lvl="1"/>
            <a:r>
              <a:rPr lang="en-US" altLang="en-US" dirty="0"/>
              <a:t>Hundreds of SAS reports that run every day</a:t>
            </a:r>
          </a:p>
          <a:p>
            <a:pPr lvl="1" eaLnBrk="1" hangingPunct="1"/>
            <a:r>
              <a:rPr lang="en-US" altLang="en-US" dirty="0"/>
              <a:t>Many different authors</a:t>
            </a:r>
          </a:p>
          <a:p>
            <a:pPr lvl="1" eaLnBrk="1" hangingPunct="1"/>
            <a:r>
              <a:rPr lang="en-US" altLang="en-US" dirty="0"/>
              <a:t>Many years of “enhancements”</a:t>
            </a:r>
          </a:p>
          <a:p>
            <a:r>
              <a:rPr lang="en-US" altLang="en-US" dirty="0"/>
              <a:t>Difficult for client to maintain current SAS environment</a:t>
            </a:r>
          </a:p>
          <a:p>
            <a:pPr lvl="1"/>
            <a:r>
              <a:rPr lang="en-US" altLang="en-US" dirty="0"/>
              <a:t>Too much time spent investigating/resolving issues</a:t>
            </a:r>
          </a:p>
          <a:p>
            <a:pPr lvl="1"/>
            <a:r>
              <a:rPr lang="en-US" altLang="en-US" dirty="0"/>
              <a:t>Difficult to bring new team members up to speed</a:t>
            </a:r>
          </a:p>
        </p:txBody>
      </p:sp>
    </p:spTree>
    <p:extLst>
      <p:ext uri="{BB962C8B-B14F-4D97-AF65-F5344CB8AC3E}">
        <p14:creationId xmlns:p14="http://schemas.microsoft.com/office/powerpoint/2010/main" val="2621638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Client’s Objectives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1273E63-C968-8F48-B68F-74FFAA587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maximize mainframe system performance reporting and trending capabilities, the following objectives needed to be achieved:</a:t>
            </a:r>
          </a:p>
          <a:p>
            <a:r>
              <a:rPr lang="en-US" dirty="0"/>
              <a:t>Eliminate and/or minimize overhead costs on the mainframe</a:t>
            </a:r>
          </a:p>
          <a:p>
            <a:r>
              <a:rPr lang="en-US" dirty="0"/>
              <a:t>Reduce mainframe software costs wherever possible</a:t>
            </a:r>
          </a:p>
          <a:p>
            <a:r>
              <a:rPr lang="en-US" dirty="0"/>
              <a:t>Reduce latency for mainframe reporting and Data Analytics </a:t>
            </a:r>
          </a:p>
          <a:p>
            <a:pPr lvl="1"/>
            <a:r>
              <a:rPr lang="en-US" dirty="0"/>
              <a:t>Currently 3.5 – 4 hours</a:t>
            </a:r>
          </a:p>
          <a:p>
            <a:r>
              <a:rPr lang="en-US" dirty="0"/>
              <a:t>Simplify SAS Language code and reduce the maintenance burden on support staff</a:t>
            </a:r>
          </a:p>
          <a:p>
            <a:r>
              <a:rPr lang="en-US" dirty="0"/>
              <a:t>Redirect staff time and expertise to other strategic and revenue generating projects</a:t>
            </a:r>
          </a:p>
        </p:txBody>
      </p:sp>
    </p:spTree>
    <p:extLst>
      <p:ext uri="{BB962C8B-B14F-4D97-AF65-F5344CB8AC3E}">
        <p14:creationId xmlns:p14="http://schemas.microsoft.com/office/powerpoint/2010/main" val="370300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36BB3-14F2-264B-8266-E0A52518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B69AD5-0048-0A42-AC25-88F6A7F8C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Luminex Mainframe Data Integration SAS Language Processor</a:t>
            </a:r>
            <a:br>
              <a:rPr lang="en-US" dirty="0"/>
            </a:br>
            <a:r>
              <a:rPr lang="en-US" dirty="0"/>
              <a:t>(MDI:SLP)</a:t>
            </a:r>
          </a:p>
          <a:p>
            <a:pPr lvl="1"/>
            <a:r>
              <a:rPr lang="en-US" dirty="0"/>
              <a:t>Hardware and Software solution executing on mainframe and Linux platform</a:t>
            </a:r>
          </a:p>
          <a:p>
            <a:pPr lvl="2"/>
            <a:r>
              <a:rPr lang="en-US" dirty="0"/>
              <a:t>Linux platform with 16 cores and 389 MB of RAM</a:t>
            </a:r>
          </a:p>
          <a:p>
            <a:pPr lvl="2"/>
            <a:r>
              <a:rPr lang="en-US" dirty="0"/>
              <a:t>Redundant FICON cards</a:t>
            </a:r>
          </a:p>
          <a:p>
            <a:pPr lvl="2"/>
            <a:r>
              <a:rPr lang="en-US" dirty="0"/>
              <a:t>Mainframe interface</a:t>
            </a:r>
          </a:p>
          <a:p>
            <a:r>
              <a:rPr lang="en-US" dirty="0"/>
              <a:t>MXG ASCII version</a:t>
            </a:r>
          </a:p>
          <a:p>
            <a:pPr lvl="1"/>
            <a:r>
              <a:rPr lang="en-US" dirty="0"/>
              <a:t>No additional cost to MXG clients </a:t>
            </a:r>
          </a:p>
          <a:p>
            <a:r>
              <a:rPr lang="en-US" dirty="0"/>
              <a:t>WPS (SAS Language Compiler) licensed on Linux Platform</a:t>
            </a:r>
          </a:p>
          <a:p>
            <a:pPr lvl="1"/>
            <a:r>
              <a:rPr lang="en-US" dirty="0"/>
              <a:t>Can also support SAS Institute license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4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Solution Benefits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774BD04-DA40-C747-BCEC-61B3600D9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MDI:SLP solution from Luminex</a:t>
            </a:r>
          </a:p>
          <a:p>
            <a:pPr lvl="1"/>
            <a:r>
              <a:rPr lang="en-US" dirty="0"/>
              <a:t>Off-host processing frees up mainframe processing cycles for other critical workloads</a:t>
            </a:r>
          </a:p>
          <a:p>
            <a:pPr lvl="1"/>
            <a:r>
              <a:rPr lang="en-US" dirty="0"/>
              <a:t>Mainframe remains the “system of record” </a:t>
            </a:r>
          </a:p>
          <a:p>
            <a:pPr lvl="2"/>
            <a:r>
              <a:rPr lang="en-US" dirty="0"/>
              <a:t>SMF/PDB scheduling, SYSOUT reporting and problem reporting</a:t>
            </a:r>
          </a:p>
          <a:p>
            <a:pPr lvl="1"/>
            <a:r>
              <a:rPr lang="en-US" dirty="0"/>
              <a:t>Graphics rendering is better on the Linux server and can be distributed from there</a:t>
            </a:r>
          </a:p>
          <a:p>
            <a:pPr lvl="1"/>
            <a:r>
              <a:rPr lang="en-US" dirty="0"/>
              <a:t>More concurrency of job executions since no longer on MSU constrained mainframe</a:t>
            </a:r>
          </a:p>
          <a:p>
            <a:r>
              <a:rPr lang="en-US" dirty="0"/>
              <a:t>MXG ASCII Version</a:t>
            </a:r>
          </a:p>
          <a:p>
            <a:pPr lvl="1"/>
            <a:r>
              <a:rPr lang="en-US" dirty="0"/>
              <a:t>MXG Macros streamline processes</a:t>
            </a:r>
          </a:p>
          <a:p>
            <a:pPr lvl="2"/>
            <a:r>
              <a:rPr lang="en-US" dirty="0"/>
              <a:t>100 lines of SAS code reduced to 18 lines using MXG Macros</a:t>
            </a:r>
          </a:p>
          <a:p>
            <a:r>
              <a:rPr lang="en-US" dirty="0"/>
              <a:t>WPS ease-of-use with Eclipse based WPS Workbench</a:t>
            </a:r>
          </a:p>
          <a:p>
            <a:pPr lvl="1"/>
            <a:r>
              <a:rPr lang="en-US" dirty="0"/>
              <a:t>Allows for a new generation of non-mainframe programmers</a:t>
            </a:r>
          </a:p>
          <a:p>
            <a:pPr lvl="2"/>
            <a:r>
              <a:rPr lang="en-US" dirty="0"/>
              <a:t>Opportunity to enhance using new languages – ex. R &amp; Python</a:t>
            </a:r>
          </a:p>
          <a:p>
            <a:pPr lvl="2"/>
            <a:r>
              <a:rPr lang="en-US" dirty="0"/>
              <a:t>AD Hoc reporting done directly on Workbench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0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Client’s POC Objectives</a:t>
            </a:r>
          </a:p>
        </p:txBody>
      </p:sp>
      <p:sp>
        <p:nvSpPr>
          <p:cNvPr id="1741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Demonstrate MXG PDB build process on MDI:SLP</a:t>
            </a:r>
          </a:p>
          <a:p>
            <a:pPr lvl="1" eaLnBrk="1" hangingPunct="1"/>
            <a:r>
              <a:rPr lang="en-US" altLang="en-US" dirty="0"/>
              <a:t>Stress test of running 4 hour PDB build for 12 LPARs on one MDI Platform</a:t>
            </a:r>
          </a:p>
          <a:p>
            <a:r>
              <a:rPr lang="en-US" altLang="en-US" dirty="0"/>
              <a:t>Convert and execute 10 SAS reports chosen by client</a:t>
            </a:r>
          </a:p>
          <a:p>
            <a:pPr lvl="1" eaLnBrk="1" hangingPunct="1"/>
            <a:r>
              <a:rPr lang="en-US" altLang="en-US" dirty="0"/>
              <a:t>Client choose 10 of </a:t>
            </a:r>
            <a:r>
              <a:rPr lang="en-US" altLang="en-US" u="sng" dirty="0"/>
              <a:t>the most complicated </a:t>
            </a:r>
            <a:r>
              <a:rPr lang="en-US" altLang="en-US" dirty="0"/>
              <a:t>reporting jobs</a:t>
            </a:r>
          </a:p>
          <a:p>
            <a:pPr lvl="2"/>
            <a:r>
              <a:rPr lang="en-US" altLang="en-US" dirty="0"/>
              <a:t> </a:t>
            </a:r>
            <a:r>
              <a:rPr lang="en-US" altLang="en-US" sz="2267" dirty="0"/>
              <a:t>Created a major hurdle!</a:t>
            </a:r>
          </a:p>
          <a:p>
            <a:pPr lvl="3"/>
            <a:r>
              <a:rPr lang="en-US" altLang="en-US" dirty="0"/>
              <a:t>Over 300 jobs had to be created to stage the data on the MDI Platform</a:t>
            </a:r>
            <a:br>
              <a:rPr lang="en-US" altLang="en-US" dirty="0"/>
            </a:br>
            <a:r>
              <a:rPr lang="en-US" altLang="en-US" dirty="0"/>
              <a:t> for the reports to be executed</a:t>
            </a:r>
          </a:p>
          <a:p>
            <a:pPr lvl="3"/>
            <a:r>
              <a:rPr lang="en-US" altLang="en-US" dirty="0"/>
              <a:t>More on this later</a:t>
            </a:r>
            <a:r>
              <a:rPr lang="mr-IN" altLang="en-US" dirty="0"/>
              <a:t>…</a:t>
            </a:r>
            <a:endParaRPr lang="en-US" altLang="en-US" dirty="0"/>
          </a:p>
          <a:p>
            <a:r>
              <a:rPr lang="en-US" altLang="en-US" dirty="0"/>
              <a:t>Improve the latency of data availability</a:t>
            </a:r>
          </a:p>
          <a:p>
            <a:pPr lvl="1"/>
            <a:r>
              <a:rPr lang="en-US" altLang="en-US" dirty="0"/>
              <a:t>Reduce from 3.5 – 4 hours to less than 2 hours</a:t>
            </a:r>
          </a:p>
        </p:txBody>
      </p:sp>
    </p:spTree>
    <p:extLst>
      <p:ext uri="{BB962C8B-B14F-4D97-AF65-F5344CB8AC3E}">
        <p14:creationId xmlns:p14="http://schemas.microsoft.com/office/powerpoint/2010/main" val="320134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MDI:SLP SMF Processing </a:t>
            </a:r>
            <a:r>
              <a:rPr lang="mr-IN" dirty="0"/>
              <a:t>–</a:t>
            </a:r>
            <a:r>
              <a:rPr lang="en-US" dirty="0"/>
              <a:t> Final State</a:t>
            </a:r>
          </a:p>
        </p:txBody>
      </p:sp>
      <p:sp>
        <p:nvSpPr>
          <p:cNvPr id="3" name="Rectangle 45"/>
          <p:cNvSpPr>
            <a:spLocks noChangeArrowheads="1"/>
          </p:cNvSpPr>
          <p:nvPr/>
        </p:nvSpPr>
        <p:spPr bwMode="auto">
          <a:xfrm>
            <a:off x="0" y="1225435"/>
            <a:ext cx="12192000" cy="2736967"/>
          </a:xfrm>
          <a:prstGeom prst="rect">
            <a:avLst/>
          </a:prstGeom>
          <a:solidFill>
            <a:schemeClr val="accent1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en-US" sz="1200"/>
          </a:p>
        </p:txBody>
      </p:sp>
      <p:cxnSp>
        <p:nvCxnSpPr>
          <p:cNvPr id="15" name="Straight Connector 59"/>
          <p:cNvCxnSpPr>
            <a:cxnSpLocks noChangeShapeType="1"/>
          </p:cNvCxnSpPr>
          <p:nvPr/>
        </p:nvCxnSpPr>
        <p:spPr bwMode="auto">
          <a:xfrm flipV="1">
            <a:off x="8314473" y="1211057"/>
            <a:ext cx="1" cy="313739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60"/>
          <p:cNvCxnSpPr>
            <a:cxnSpLocks noChangeShapeType="1"/>
          </p:cNvCxnSpPr>
          <p:nvPr/>
        </p:nvCxnSpPr>
        <p:spPr bwMode="auto">
          <a:xfrm flipV="1">
            <a:off x="4165600" y="1206001"/>
            <a:ext cx="0" cy="3137399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5248226" y="1378317"/>
            <a:ext cx="1865981" cy="2126883"/>
          </a:xfrm>
          <a:prstGeom prst="rect">
            <a:avLst/>
          </a:prstGeom>
          <a:solidFill>
            <a:srgbClr val="4681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buNone/>
            </a:pPr>
            <a:r>
              <a:rPr lang="en-US" sz="1400" b="1" dirty="0"/>
              <a:t>MDI</a:t>
            </a:r>
          </a:p>
        </p:txBody>
      </p:sp>
      <p:sp>
        <p:nvSpPr>
          <p:cNvPr id="26" name="Right Arrow 25"/>
          <p:cNvSpPr/>
          <p:nvPr/>
        </p:nvSpPr>
        <p:spPr bwMode="auto">
          <a:xfrm>
            <a:off x="2743201" y="1672230"/>
            <a:ext cx="6576788" cy="441501"/>
          </a:xfrm>
          <a:prstGeom prst="rightArrow">
            <a:avLst/>
          </a:prstGeom>
          <a:solidFill>
            <a:srgbClr val="00AF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548640" tIns="9144" rIns="0" bIns="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r="2"/>
          <a:stretch/>
        </p:blipFill>
        <p:spPr>
          <a:xfrm>
            <a:off x="1100367" y="1379471"/>
            <a:ext cx="2000176" cy="25422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5868" y="1686358"/>
            <a:ext cx="1628536" cy="1666444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>
              <a:buNone/>
            </a:pPr>
            <a:r>
              <a:rPr lang="en-US" sz="1333" dirty="0">
                <a:solidFill>
                  <a:schemeClr val="bg1"/>
                </a:solidFill>
              </a:rPr>
              <a:t>SLP Code</a:t>
            </a:r>
          </a:p>
        </p:txBody>
      </p:sp>
      <p:sp>
        <p:nvSpPr>
          <p:cNvPr id="22" name="Can 21"/>
          <p:cNvSpPr/>
          <p:nvPr/>
        </p:nvSpPr>
        <p:spPr bwMode="auto">
          <a:xfrm>
            <a:off x="9319990" y="2921105"/>
            <a:ext cx="1585677" cy="988935"/>
          </a:xfrm>
          <a:prstGeom prst="can">
            <a:avLst>
              <a:gd name="adj" fmla="val 25473"/>
            </a:avLst>
          </a:prstGeom>
          <a:solidFill>
            <a:srgbClr val="8EC63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/>
            <a:r>
              <a:rPr lang="en-US" sz="1467" dirty="0">
                <a:solidFill>
                  <a:schemeClr val="bg1"/>
                </a:solidFill>
              </a:rPr>
              <a:t>Storage for PDB Data</a:t>
            </a:r>
          </a:p>
        </p:txBody>
      </p:sp>
      <p:sp>
        <p:nvSpPr>
          <p:cNvPr id="29" name="Right Arrow 28"/>
          <p:cNvSpPr/>
          <p:nvPr/>
        </p:nvSpPr>
        <p:spPr bwMode="auto">
          <a:xfrm>
            <a:off x="6826161" y="3089257"/>
            <a:ext cx="2493828" cy="472899"/>
          </a:xfrm>
          <a:prstGeom prst="rightArrow">
            <a:avLst/>
          </a:prstGeom>
          <a:solidFill>
            <a:srgbClr val="8EC6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65760" tIns="9144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32641" y="2057401"/>
            <a:ext cx="1293520" cy="1741537"/>
          </a:xfrm>
          <a:prstGeom prst="rect">
            <a:avLst/>
          </a:prstGeom>
          <a:solidFill>
            <a:srgbClr val="4681B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548640" rtlCol="0" anchor="ctr" anchorCtr="0"/>
          <a:lstStyle/>
          <a:p>
            <a:pPr algn="ctr">
              <a:buNone/>
            </a:pPr>
            <a:r>
              <a:rPr lang="en-US" sz="1333" dirty="0">
                <a:solidFill>
                  <a:schemeClr val="bg1"/>
                </a:solidFill>
              </a:rPr>
              <a:t>WPS / SAS</a:t>
            </a:r>
          </a:p>
        </p:txBody>
      </p:sp>
      <p:cxnSp>
        <p:nvCxnSpPr>
          <p:cNvPr id="33" name="Straight Connector 59"/>
          <p:cNvCxnSpPr>
            <a:cxnSpLocks noChangeShapeType="1"/>
          </p:cNvCxnSpPr>
          <p:nvPr/>
        </p:nvCxnSpPr>
        <p:spPr bwMode="auto">
          <a:xfrm flipV="1">
            <a:off x="8314471" y="4163914"/>
            <a:ext cx="0" cy="2131279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60"/>
          <p:cNvCxnSpPr>
            <a:cxnSpLocks noChangeShapeType="1"/>
          </p:cNvCxnSpPr>
          <p:nvPr/>
        </p:nvCxnSpPr>
        <p:spPr bwMode="auto">
          <a:xfrm flipV="1">
            <a:off x="4170203" y="4158858"/>
            <a:ext cx="0" cy="2148279"/>
          </a:xfrm>
          <a:prstGeom prst="line">
            <a:avLst/>
          </a:prstGeom>
          <a:noFill/>
          <a:ln w="28575">
            <a:solidFill>
              <a:srgbClr val="DDDDD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8631985" y="4158857"/>
            <a:ext cx="2559783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5888" indent="-115888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171446" indent="-171446">
              <a:spcBef>
                <a:spcPct val="40000"/>
              </a:spcBef>
              <a:spcAft>
                <a:spcPct val="0"/>
              </a:spcAft>
              <a:buClr>
                <a:srgbClr val="00539B"/>
              </a:buClr>
              <a:buNone/>
            </a:pPr>
            <a:r>
              <a:rPr lang="en-US" altLang="en-US" sz="1800" b="1" dirty="0">
                <a:solidFill>
                  <a:schemeClr val="accent1"/>
                </a:solidFill>
              </a:rPr>
              <a:t>Open Systems Storage</a:t>
            </a:r>
          </a:p>
          <a:p>
            <a:pPr>
              <a:spcBef>
                <a:spcPct val="40000"/>
              </a:spcBef>
              <a:spcAft>
                <a:spcPct val="0"/>
              </a:spcAft>
              <a:buClr>
                <a:srgbClr val="00539B"/>
              </a:buClr>
            </a:pPr>
            <a:r>
              <a:rPr lang="en-US" altLang="en-US" sz="1800" dirty="0"/>
              <a:t>SMF data on virtual tape</a:t>
            </a:r>
          </a:p>
          <a:p>
            <a:pPr>
              <a:spcBef>
                <a:spcPct val="40000"/>
              </a:spcBef>
              <a:spcAft>
                <a:spcPct val="0"/>
              </a:spcAft>
              <a:buClr>
                <a:srgbClr val="00539B"/>
              </a:buClr>
            </a:pPr>
            <a:r>
              <a:rPr lang="en-US" altLang="en-US" sz="1800" dirty="0"/>
              <a:t>PDBs</a:t>
            </a:r>
          </a:p>
          <a:p>
            <a:pPr>
              <a:spcBef>
                <a:spcPct val="40000"/>
              </a:spcBef>
              <a:spcAft>
                <a:spcPct val="0"/>
              </a:spcAft>
              <a:buClr>
                <a:srgbClr val="00539B"/>
              </a:buClr>
            </a:pPr>
            <a:r>
              <a:rPr lang="en-US" altLang="en-US" sz="1800" dirty="0"/>
              <a:t>Report Output</a:t>
            </a:r>
          </a:p>
          <a:p>
            <a:pPr>
              <a:spcBef>
                <a:spcPct val="40000"/>
              </a:spcBef>
              <a:spcAft>
                <a:spcPct val="0"/>
              </a:spcAft>
              <a:buClr>
                <a:srgbClr val="00539B"/>
              </a:buClr>
            </a:pPr>
            <a:r>
              <a:rPr lang="en-US" altLang="en-US" sz="1800" dirty="0"/>
              <a:t>Reports sent to SQL database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07999" y="4158856"/>
            <a:ext cx="343424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5888" indent="-115888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171446" indent="-171446">
              <a:spcBef>
                <a:spcPts val="700"/>
              </a:spcBef>
              <a:spcAft>
                <a:spcPct val="0"/>
              </a:spcAft>
              <a:buClr>
                <a:srgbClr val="00539B"/>
              </a:buClr>
              <a:buNone/>
            </a:pPr>
            <a:r>
              <a:rPr lang="en-US" altLang="en-US" sz="1800" b="1" dirty="0">
                <a:solidFill>
                  <a:schemeClr val="accent1"/>
                </a:solidFill>
              </a:rPr>
              <a:t>Mainframe</a:t>
            </a:r>
          </a:p>
          <a:p>
            <a:pPr>
              <a:spcBef>
                <a:spcPts val="700"/>
              </a:spcBef>
              <a:spcAft>
                <a:spcPct val="0"/>
              </a:spcAft>
              <a:buClr>
                <a:srgbClr val="00539B"/>
              </a:buClr>
            </a:pPr>
            <a:r>
              <a:rPr lang="en-US" altLang="en-US" sz="1800" dirty="0"/>
              <a:t>Sends SMF data to MDI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601365" y="4158857"/>
            <a:ext cx="3526636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15888" indent="-115888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accent1"/>
              </a:buClr>
              <a:buFont typeface="Wingdings" charset="2"/>
              <a:buChar char="§"/>
              <a:tabLst>
                <a:tab pos="566738" algn="l"/>
                <a:tab pos="1023938" algn="l"/>
                <a:tab pos="1481138" algn="l"/>
                <a:tab pos="1938338" algn="l"/>
                <a:tab pos="2395538" algn="l"/>
                <a:tab pos="2852738" algn="l"/>
                <a:tab pos="3309938" algn="l"/>
                <a:tab pos="3767138" algn="l"/>
                <a:tab pos="4224338" algn="l"/>
                <a:tab pos="4681538" algn="l"/>
                <a:tab pos="5138738" algn="l"/>
                <a:tab pos="5595938" algn="l"/>
                <a:tab pos="6053138" algn="l"/>
                <a:tab pos="6510338" algn="l"/>
                <a:tab pos="6967538" algn="l"/>
                <a:tab pos="7424738" algn="l"/>
                <a:tab pos="7881938" algn="l"/>
                <a:tab pos="8339138" algn="l"/>
                <a:tab pos="8796338" algn="l"/>
                <a:tab pos="9253538" algn="l"/>
              </a:tabLst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171446" indent="-171446">
              <a:spcBef>
                <a:spcPts val="875"/>
              </a:spcBef>
              <a:spcAft>
                <a:spcPct val="0"/>
              </a:spcAft>
              <a:buClr>
                <a:schemeClr val="accent2"/>
              </a:buClr>
              <a:buNone/>
            </a:pPr>
            <a:r>
              <a:rPr lang="en-US" altLang="en-US" sz="1800" b="1" dirty="0">
                <a:solidFill>
                  <a:schemeClr val="accent1"/>
                </a:solidFill>
              </a:rPr>
              <a:t>MDI Platform</a:t>
            </a:r>
          </a:p>
          <a:p>
            <a:pPr>
              <a:spcBef>
                <a:spcPts val="875"/>
              </a:spcBef>
              <a:spcAft>
                <a:spcPct val="0"/>
              </a:spcAft>
            </a:pPr>
            <a:r>
              <a:rPr lang="en-US" altLang="en-US" sz="1800" dirty="0"/>
              <a:t>Receives SMF data</a:t>
            </a:r>
          </a:p>
          <a:p>
            <a:pPr>
              <a:spcBef>
                <a:spcPts val="875"/>
              </a:spcBef>
              <a:spcAft>
                <a:spcPct val="0"/>
              </a:spcAft>
            </a:pPr>
            <a:r>
              <a:rPr lang="en-US" altLang="en-US" sz="1800" dirty="0"/>
              <a:t>Builds PDBs</a:t>
            </a:r>
          </a:p>
          <a:p>
            <a:pPr>
              <a:spcBef>
                <a:spcPts val="875"/>
              </a:spcBef>
              <a:spcAft>
                <a:spcPct val="0"/>
              </a:spcAft>
            </a:pPr>
            <a:r>
              <a:rPr lang="en-US" altLang="en-US" sz="1800" dirty="0"/>
              <a:t>Execute Reports</a:t>
            </a:r>
          </a:p>
          <a:p>
            <a:pPr>
              <a:spcBef>
                <a:spcPts val="875"/>
              </a:spcBef>
              <a:spcAft>
                <a:spcPct val="0"/>
              </a:spcAft>
            </a:pPr>
            <a:r>
              <a:rPr lang="en-US" altLang="en-US" sz="1800" dirty="0"/>
              <a:t>Optionally sends reports and PDBs back to Mainframe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35621" y="1695749"/>
            <a:ext cx="1172724" cy="361652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buNone/>
            </a:pPr>
            <a:r>
              <a:rPr lang="en-US" sz="1200">
                <a:solidFill>
                  <a:schemeClr val="bg1"/>
                </a:solidFill>
              </a:rPr>
              <a:t>LUMXPROC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2245" y="1434252"/>
            <a:ext cx="1271124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333" dirty="0"/>
              <a:t>FICON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929226" y="1358064"/>
            <a:ext cx="1366988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333" dirty="0"/>
              <a:t>1 or 10 </a:t>
            </a:r>
            <a:r>
              <a:rPr lang="en-US" sz="1333" dirty="0" err="1"/>
              <a:t>GbE</a:t>
            </a:r>
            <a:endParaRPr lang="en-US" sz="1333" dirty="0"/>
          </a:p>
        </p:txBody>
      </p:sp>
      <p:sp>
        <p:nvSpPr>
          <p:cNvPr id="45" name="Left Arrow 44"/>
          <p:cNvSpPr/>
          <p:nvPr/>
        </p:nvSpPr>
        <p:spPr bwMode="auto">
          <a:xfrm>
            <a:off x="6849035" y="2036677"/>
            <a:ext cx="2701364" cy="476713"/>
          </a:xfrm>
          <a:prstGeom prst="leftArrow">
            <a:avLst/>
          </a:prstGeom>
          <a:solidFill>
            <a:srgbClr val="00AF7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Can 20"/>
          <p:cNvSpPr/>
          <p:nvPr/>
        </p:nvSpPr>
        <p:spPr bwMode="auto">
          <a:xfrm>
            <a:off x="9319990" y="1520766"/>
            <a:ext cx="1585677" cy="983855"/>
          </a:xfrm>
          <a:prstGeom prst="can">
            <a:avLst/>
          </a:prstGeom>
          <a:solidFill>
            <a:srgbClr val="00AF7D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/>
            <a:r>
              <a:rPr lang="en-US" sz="1467" dirty="0">
                <a:solidFill>
                  <a:schemeClr val="bg1"/>
                </a:solidFill>
              </a:rPr>
              <a:t>Storage for SMF Data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644154" y="3124200"/>
            <a:ext cx="1061447" cy="540944"/>
          </a:xfrm>
          <a:prstGeom prst="rect">
            <a:avLst/>
          </a:prstGeom>
          <a:solidFill>
            <a:srgbClr val="0052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t" anchorCtr="0"/>
          <a:lstStyle/>
          <a:p>
            <a:pPr algn="ctr">
              <a:buNone/>
            </a:pPr>
            <a:r>
              <a:rPr lang="en-US" sz="1333">
                <a:solidFill>
                  <a:schemeClr val="bg1"/>
                </a:solidFill>
              </a:rPr>
              <a:t>MXG Code</a:t>
            </a:r>
            <a:endParaRPr lang="en-US" sz="1333" dirty="0">
              <a:solidFill>
                <a:schemeClr val="bg1"/>
              </a:solidFill>
            </a:endParaRPr>
          </a:p>
        </p:txBody>
      </p:sp>
      <p:sp>
        <p:nvSpPr>
          <p:cNvPr id="39" name="Left Arrow 38">
            <a:extLst>
              <a:ext uri="{FF2B5EF4-FFF2-40B4-BE49-F238E27FC236}">
                <a16:creationId xmlns:a16="http://schemas.microsoft.com/office/drawing/2014/main" xmlns="" id="{D14B4406-417C-4644-BB82-AAB755E386C0}"/>
              </a:ext>
            </a:extLst>
          </p:cNvPr>
          <p:cNvSpPr/>
          <p:nvPr/>
        </p:nvSpPr>
        <p:spPr bwMode="auto">
          <a:xfrm flipH="1">
            <a:off x="6959203" y="2458460"/>
            <a:ext cx="974855" cy="476713"/>
          </a:xfrm>
          <a:prstGeom prst="leftArrow">
            <a:avLst/>
          </a:prstGeom>
          <a:solidFill>
            <a:srgbClr val="00529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377"/>
            <a:r>
              <a:rPr lang="en-US" sz="1200" dirty="0">
                <a:solidFill>
                  <a:schemeClr val="bg1"/>
                </a:solidFill>
              </a:rPr>
              <a:t>Reports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08E6347-7766-F64B-A2FC-796406456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65" b="3626"/>
          <a:stretch/>
        </p:blipFill>
        <p:spPr>
          <a:xfrm>
            <a:off x="7975626" y="2475069"/>
            <a:ext cx="960327" cy="499785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0248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8.323"/>
  <p:tag name="ISPRING_SLIDE_ID_2" val="{16D305BC-CB1F-491B-BAC3-C898574A4069}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RE_Speaker_Presentation_wEvalSlide" id="{EDF993BE-9418-2A4F-B868-C2AA7A8D68D0}" vid="{09C322A9-1C8E-B943-8056-343DE2CA281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ARE_Speaker_Presentation_wEvalSlide" id="{EDF993BE-9418-2A4F-B868-C2AA7A8D68D0}" vid="{C1E56827-742B-6A43-9CAB-AC11BD375633}"/>
    </a:ext>
  </a:extLst>
</a:theme>
</file>

<file path=ppt/theme/theme3.xml><?xml version="1.0" encoding="utf-8"?>
<a:theme xmlns:a="http://schemas.openxmlformats.org/drawingml/2006/main" name="Section Header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ARE_Speaker_Presentation_wEvalSlide" id="{EDF993BE-9418-2A4F-B868-C2AA7A8D68D0}" vid="{DAF9522B-E1F0-6F4A-8D8A-BA0C2F9946D8}"/>
    </a:ext>
  </a:extLst>
</a:theme>
</file>

<file path=ppt/theme/theme4.xml><?xml version="1.0" encoding="utf-8"?>
<a:theme xmlns:a="http://schemas.openxmlformats.org/drawingml/2006/main" name="1_Section Header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ARE_Speaker_Presentation_wEvalSlide" id="{EDF993BE-9418-2A4F-B868-C2AA7A8D68D0}" vid="{89561E97-5F10-9E43-B41F-346536356045}"/>
    </a:ext>
  </a:extLst>
</a:theme>
</file>

<file path=ppt/theme/theme5.xml><?xml version="1.0" encoding="utf-8"?>
<a:theme xmlns:a="http://schemas.openxmlformats.org/drawingml/2006/main" name="2_Section Header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ARE_Speaker_Presentation_wEvalSlide" id="{EDF993BE-9418-2A4F-B868-C2AA7A8D68D0}" vid="{E84CB570-5C50-D445-A0D1-7195D5533BD5}"/>
    </a:ext>
  </a:extLst>
</a:theme>
</file>

<file path=ppt/theme/theme6.xml><?xml version="1.0" encoding="utf-8"?>
<a:theme xmlns:a="http://schemas.openxmlformats.org/drawingml/2006/main" name="Picture with Caption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ARE_Speaker_Presentation_wEvalSlide" id="{EDF993BE-9418-2A4F-B868-C2AA7A8D68D0}" vid="{959547F6-6DCC-2F4F-81ED-E0F6B7FD54B1}"/>
    </a:ext>
  </a:extLst>
</a:theme>
</file>

<file path=ppt/theme/theme7.xml><?xml version="1.0" encoding="utf-8"?>
<a:theme xmlns:a="http://schemas.openxmlformats.org/drawingml/2006/main" name="Office Them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ARE_Speaker_Presentation_wEvalSlide" id="{EDF993BE-9418-2A4F-B868-C2AA7A8D68D0}" vid="{8B9D04B9-914C-A74A-AC66-99C86667A652}"/>
    </a:ext>
  </a:extLst>
</a:theme>
</file>

<file path=ppt/theme/theme8.xml><?xml version="1.0" encoding="utf-8"?>
<a:theme xmlns:a="http://schemas.openxmlformats.org/drawingml/2006/main" name="1_Title Slide">
  <a:themeElements>
    <a:clrScheme name="Custom 2">
      <a:dk1>
        <a:sysClr val="windowText" lastClr="000000"/>
      </a:dk1>
      <a:lt1>
        <a:sysClr val="window" lastClr="FFFFFF"/>
      </a:lt1>
      <a:dk2>
        <a:srgbClr val="76BC32"/>
      </a:dk2>
      <a:lt2>
        <a:srgbClr val="2FADDD"/>
      </a:lt2>
      <a:accent1>
        <a:srgbClr val="E16C20"/>
      </a:accent1>
      <a:accent2>
        <a:srgbClr val="77BE32"/>
      </a:accent2>
      <a:accent3>
        <a:srgbClr val="A5A5A5"/>
      </a:accent3>
      <a:accent4>
        <a:srgbClr val="2FAFDF"/>
      </a:accent4>
      <a:accent5>
        <a:srgbClr val="E1691B"/>
      </a:accent5>
      <a:accent6>
        <a:srgbClr val="70AD47"/>
      </a:accent6>
      <a:hlink>
        <a:srgbClr val="2FAFDF"/>
      </a:hlink>
      <a:folHlink>
        <a:srgbClr val="2FAFD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ARE_Speaker_Presentation_wEvalSlide" id="{EDF993BE-9418-2A4F-B868-C2AA7A8D68D0}" vid="{644E9708-FD3F-9E43-9ED9-61C3B50BF04C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1312</Words>
  <Application>Microsoft Macintosh PowerPoint</Application>
  <PresentationFormat>Widescreen</PresentationFormat>
  <Paragraphs>286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Arial Unicode MS</vt:lpstr>
      <vt:lpstr>Calibri</vt:lpstr>
      <vt:lpstr>Courier</vt:lpstr>
      <vt:lpstr>Courier New</vt:lpstr>
      <vt:lpstr>Mangal</vt:lpstr>
      <vt:lpstr>Wingdings</vt:lpstr>
      <vt:lpstr>ヒラギノ角ゴ Pro W3</vt:lpstr>
      <vt:lpstr>Office Theme</vt:lpstr>
      <vt:lpstr>Title Slide</vt:lpstr>
      <vt:lpstr>Section Header</vt:lpstr>
      <vt:lpstr>1_Section Header</vt:lpstr>
      <vt:lpstr>2_Section Header</vt:lpstr>
      <vt:lpstr>Picture with Caption</vt:lpstr>
      <vt:lpstr>Office Theme 1</vt:lpstr>
      <vt:lpstr>1_Title Slide</vt:lpstr>
      <vt:lpstr>A Successful Approach to Off-Hosting  SAS/MXG Processing  Session #22526</vt:lpstr>
      <vt:lpstr>Introductions</vt:lpstr>
      <vt:lpstr>Client Environment</vt:lpstr>
      <vt:lpstr>Client Environment (continued)</vt:lpstr>
      <vt:lpstr>Client’s Objectives  </vt:lpstr>
      <vt:lpstr>Solution Testing</vt:lpstr>
      <vt:lpstr>Solution Benefits</vt:lpstr>
      <vt:lpstr>Client’s POC Objectives</vt:lpstr>
      <vt:lpstr>MDI:SLP SMF Processing – Final State</vt:lpstr>
      <vt:lpstr>POC Accomplishments: PDB Build Stress Test  </vt:lpstr>
      <vt:lpstr>POC Accomplishments: SAS Reports</vt:lpstr>
      <vt:lpstr>WPS Workbench</vt:lpstr>
      <vt:lpstr>Optimization Opportunities During Migration</vt:lpstr>
      <vt:lpstr>POC Results </vt:lpstr>
      <vt:lpstr>CICS Tests – CPU Time</vt:lpstr>
      <vt:lpstr>DB2 Tests – CPU Time</vt:lpstr>
      <vt:lpstr>MVS Tests – CPU Time</vt:lpstr>
      <vt:lpstr>CICS – Elapsed Time</vt:lpstr>
      <vt:lpstr>DB2 – Elapsed Times</vt:lpstr>
      <vt:lpstr>MVS – Elapsed Times</vt:lpstr>
      <vt:lpstr>Data Bytes by System</vt:lpstr>
      <vt:lpstr>Data Bytes by Type of Data</vt:lpstr>
      <vt:lpstr>Elapsed Times ‘Knee of the Curve’</vt:lpstr>
      <vt:lpstr>JCL to Run BUILDPDB on MDI</vt:lpstr>
      <vt:lpstr>JCL to Run BUILDPDB on MDI (part 2)</vt:lpstr>
      <vt:lpstr>Code to Run Daily/Weekly/Monthly/Trend Jobs </vt:lpstr>
      <vt:lpstr>Lessons Learned</vt:lpstr>
      <vt:lpstr>Conclusions</vt:lpstr>
      <vt:lpstr>Q&amp;A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Successful Approach to Off-Hosting SAS/MXG Processing</dc:title>
  <dc:creator>Mike Pantoja</dc:creator>
  <cp:lastModifiedBy>Scott james</cp:lastModifiedBy>
  <cp:revision>61</cp:revision>
  <dcterms:created xsi:type="dcterms:W3CDTF">2018-02-15T23:56:07Z</dcterms:created>
  <dcterms:modified xsi:type="dcterms:W3CDTF">2018-03-29T18:01:09Z</dcterms:modified>
</cp:coreProperties>
</file>